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8" r:id="rId2"/>
    <p:sldId id="276" r:id="rId3"/>
    <p:sldId id="277" r:id="rId4"/>
    <p:sldId id="278" r:id="rId5"/>
    <p:sldId id="285" r:id="rId6"/>
    <p:sldId id="281" r:id="rId7"/>
    <p:sldId id="282" r:id="rId8"/>
    <p:sldId id="337" r:id="rId9"/>
    <p:sldId id="280" r:id="rId10"/>
    <p:sldId id="312" r:id="rId11"/>
    <p:sldId id="288" r:id="rId12"/>
    <p:sldId id="308" r:id="rId13"/>
    <p:sldId id="313" r:id="rId14"/>
    <p:sldId id="333" r:id="rId15"/>
    <p:sldId id="331" r:id="rId16"/>
    <p:sldId id="334" r:id="rId17"/>
    <p:sldId id="335" r:id="rId18"/>
    <p:sldId id="286" r:id="rId19"/>
    <p:sldId id="318" r:id="rId20"/>
    <p:sldId id="322" r:id="rId21"/>
    <p:sldId id="324" r:id="rId22"/>
    <p:sldId id="327" r:id="rId23"/>
    <p:sldId id="329" r:id="rId24"/>
    <p:sldId id="319" r:id="rId25"/>
    <p:sldId id="320" r:id="rId26"/>
    <p:sldId id="325" r:id="rId27"/>
    <p:sldId id="332" r:id="rId28"/>
  </p:sldIdLst>
  <p:sldSz cx="9144000" cy="6858000" type="screen4x3"/>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FF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662" autoAdjust="0"/>
    <p:restoredTop sz="75617" autoAdjust="0"/>
  </p:normalViewPr>
  <p:slideViewPr>
    <p:cSldViewPr>
      <p:cViewPr varScale="1">
        <p:scale>
          <a:sx n="77" d="100"/>
          <a:sy n="77" d="100"/>
        </p:scale>
        <p:origin x="1114" y="82"/>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hdphoto1.wdp>
</file>

<file path=ppt/media/image1.png>
</file>

<file path=ppt/media/image10.png>
</file>

<file path=ppt/media/image11.tiff>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3390A1-EFA7-4975-B307-3ED18211B739}" type="datetimeFigureOut">
              <a:rPr lang="en-US" smtClean="0"/>
              <a:pPr/>
              <a:t>3/10/2017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6DF01-BD0A-4C66-A064-3E3C7A4D4B0A}" type="slidenum">
              <a:rPr lang="en-US" smtClean="0"/>
              <a:pPr/>
              <a:t>‹#›</a:t>
            </a:fld>
            <a:endParaRPr lang="en-US"/>
          </a:p>
        </p:txBody>
      </p:sp>
    </p:spTree>
    <p:extLst>
      <p:ext uri="{BB962C8B-B14F-4D97-AF65-F5344CB8AC3E}">
        <p14:creationId xmlns:p14="http://schemas.microsoft.com/office/powerpoint/2010/main" val="115995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Validating and assessing the uncertainty of a model is just as, if not more important, than generating the model itself. Validation quantifies the model's ability to explain variance in the data while uncertainty quantifies the confidence of model prediction. Uncertainty and validation assessments enable the end user to better understand model error, the nature and distribution of the input data, and the overall accuracy and spatial applicability of the model.</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a:t>
            </a:fld>
            <a:endParaRPr lang="en-US"/>
          </a:p>
        </p:txBody>
      </p:sp>
    </p:spTree>
    <p:extLst>
      <p:ext uri="{BB962C8B-B14F-4D97-AF65-F5344CB8AC3E}">
        <p14:creationId xmlns:p14="http://schemas.microsoft.com/office/powerpoint/2010/main" val="2948979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16</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Jack-knife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In the previous cross-validation examples, we’ve computed a statistic on the left-out sample(s) (</a:t>
            </a:r>
            <a:r>
              <a:rPr lang="en-US" dirty="0" err="1" smtClean="0"/>
              <a:t>ie</a:t>
            </a:r>
            <a:r>
              <a:rPr lang="en-US" dirty="0" smtClean="0"/>
              <a:t> trained</a:t>
            </a:r>
            <a:r>
              <a:rPr lang="en-US" baseline="0" dirty="0" smtClean="0"/>
              <a:t> the model and tested it on the left out samples—we then averaged all errors together to reach an overall MSE)</a:t>
            </a:r>
            <a:r>
              <a:rPr lang="en-US" dirty="0" smtClean="0"/>
              <a:t>. In jackknifing, you compute a statistic from the left-out samples and</a:t>
            </a:r>
            <a:r>
              <a:rPr lang="en-US" baseline="0" dirty="0" smtClean="0"/>
              <a:t> compare it to the corresponding statistic computed from the entire sample….estimating the bias of a statistic. </a:t>
            </a:r>
            <a:endParaRPr lang="en-US" dirty="0" smtClean="0"/>
          </a:p>
        </p:txBody>
      </p:sp>
    </p:spTree>
    <p:extLst>
      <p:ext uri="{BB962C8B-B14F-4D97-AF65-F5344CB8AC3E}">
        <p14:creationId xmlns:p14="http://schemas.microsoft.com/office/powerpoint/2010/main" val="2910659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17</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Both</a:t>
            </a:r>
            <a:r>
              <a:rPr lang="en-US" baseline="0" dirty="0" smtClean="0"/>
              <a:t> </a:t>
            </a:r>
            <a:r>
              <a:rPr lang="en-US" dirty="0" smtClean="0"/>
              <a:t>jack-knife and </a:t>
            </a:r>
            <a:r>
              <a:rPr lang="en-US" baseline="0" dirty="0" smtClean="0"/>
              <a:t>b</a:t>
            </a:r>
            <a:r>
              <a:rPr lang="en-US" dirty="0" smtClean="0"/>
              <a:t>ootstrapping estimate the bias and standard error (variance) of a statistic (mean, median, r, etc.) by leaving out one or more observations at a time from the sample set. </a:t>
            </a:r>
            <a:r>
              <a:rPr lang="nl-NL" dirty="0" smtClean="0"/>
              <a:t>Bootstrap, however, is a random variation of Jack-knife.</a:t>
            </a:r>
          </a:p>
          <a:p>
            <a:pPr marL="0" marR="0" lvl="1"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en-US" dirty="0" smtClean="0"/>
              <a:t>In statistics, </a:t>
            </a:r>
            <a:r>
              <a:rPr lang="en-US" b="1" dirty="0" smtClean="0"/>
              <a:t>bootstrapping</a:t>
            </a:r>
            <a:r>
              <a:rPr lang="en-US" dirty="0" smtClean="0"/>
              <a:t> can refer to any test or metric that relies on random sampling with replacement.</a:t>
            </a:r>
            <a:r>
              <a:rPr lang="en-US" sz="1200" kern="1200" dirty="0" smtClean="0">
                <a:solidFill>
                  <a:schemeClr val="tx1"/>
                </a:solidFill>
                <a:effectLst/>
                <a:latin typeface="+mn-lt"/>
                <a:ea typeface="+mn-ea"/>
                <a:cs typeface="+mn-cs"/>
              </a:rPr>
              <a:t> Also called Monte-Carlo sampling.</a:t>
            </a:r>
          </a:p>
        </p:txBody>
      </p:sp>
    </p:spTree>
    <p:extLst>
      <p:ext uri="{BB962C8B-B14F-4D97-AF65-F5344CB8AC3E}">
        <p14:creationId xmlns:p14="http://schemas.microsoft.com/office/powerpoint/2010/main" val="3403692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61BA4AD-F306-45A3-AB19-8812DE29EEF0}" type="slidenum">
              <a:rPr lang="en-US" altLang="en-US" sz="1300" smtClean="0"/>
              <a:pPr>
                <a:spcBef>
                  <a:spcPct val="0"/>
                </a:spcBef>
              </a:pPr>
              <a:t>20</a:t>
            </a:fld>
            <a:endParaRPr lang="en-US" altLang="en-US" sz="1300" smtClean="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Overview of the kinds of accuracy that will be introduced in the next three slides. </a:t>
            </a:r>
          </a:p>
        </p:txBody>
      </p:sp>
    </p:spTree>
    <p:extLst>
      <p:ext uri="{BB962C8B-B14F-4D97-AF65-F5344CB8AC3E}">
        <p14:creationId xmlns:p14="http://schemas.microsoft.com/office/powerpoint/2010/main" val="1583671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21</a:t>
            </a:fld>
            <a:endParaRPr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Let’s populate an error matrix with the accuracy assessment data from the San Rafael Swell (Nield et al., 2007).  </a:t>
            </a:r>
          </a:p>
        </p:txBody>
      </p:sp>
    </p:spTree>
    <p:extLst>
      <p:ext uri="{BB962C8B-B14F-4D97-AF65-F5344CB8AC3E}">
        <p14:creationId xmlns:p14="http://schemas.microsoft.com/office/powerpoint/2010/main" val="3807624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start first with spatial data or data sources.</a:t>
            </a:r>
          </a:p>
          <a:p>
            <a:r>
              <a:rPr lang="en-US" dirty="0" smtClean="0"/>
              <a:t> </a:t>
            </a:r>
          </a:p>
          <a:p>
            <a:r>
              <a:rPr lang="en-US" dirty="0" smtClean="0"/>
              <a:t>This is Dillon</a:t>
            </a:r>
            <a:r>
              <a:rPr lang="en-US" baseline="0" dirty="0" smtClean="0"/>
              <a:t> Creek HUC 12 watershed in MLRA 127 in southern Indiana. </a:t>
            </a:r>
          </a:p>
          <a:p>
            <a:endParaRPr lang="en-US" baseline="0" dirty="0" smtClean="0"/>
          </a:p>
          <a:p>
            <a:r>
              <a:rPr lang="en-US" baseline="0" dirty="0" smtClean="0"/>
              <a:t>We extracted elevation data to 95 georeferenced points with measured soil depth to </a:t>
            </a:r>
            <a:r>
              <a:rPr lang="en-US" baseline="0" dirty="0" err="1" smtClean="0"/>
              <a:t>paralithic</a:t>
            </a:r>
            <a:r>
              <a:rPr lang="en-US" baseline="0" dirty="0" smtClean="0"/>
              <a:t>.</a:t>
            </a:r>
          </a:p>
          <a:p>
            <a:endParaRPr lang="en-US" baseline="0" dirty="0" smtClean="0"/>
          </a:p>
          <a:p>
            <a:r>
              <a:rPr lang="en-US" baseline="0" dirty="0" smtClean="0"/>
              <a:t>The RMSE between 5 and 90 m grid resolution is about 3.3 m. </a:t>
            </a:r>
          </a:p>
          <a:p>
            <a:endParaRPr lang="en-US" baseline="0" dirty="0" smtClean="0"/>
          </a:p>
          <a:p>
            <a:r>
              <a:rPr lang="en-US" baseline="0" dirty="0" smtClean="0"/>
              <a:t>That may not seem too bad, well until we start thinking about deriving some derivatives from the elevation. </a:t>
            </a:r>
          </a:p>
          <a:p>
            <a:endParaRPr lang="en-US" baseline="0" dirty="0" smtClean="0"/>
          </a:p>
          <a:p>
            <a:r>
              <a:rPr lang="en-US" dirty="0" smtClean="0"/>
              <a:t>Data Files in different formats:</a:t>
            </a:r>
          </a:p>
          <a:p>
            <a:r>
              <a:rPr lang="en-US" dirty="0" smtClean="0"/>
              <a:t>Dillon_Cr_WSH_ SD_TA.xlsx</a:t>
            </a:r>
          </a:p>
          <a:p>
            <a:r>
              <a:rPr lang="en-US" dirty="0" smtClean="0"/>
              <a:t>Dillon_Cr_WSH_ SD_TA.txt</a:t>
            </a:r>
          </a:p>
          <a:p>
            <a:r>
              <a:rPr lang="en-US" dirty="0" smtClean="0"/>
              <a:t>Dillon_Cr_WSH_ SD_TA.csv</a:t>
            </a:r>
          </a:p>
          <a:p>
            <a:endParaRPr lang="en-US" dirty="0" smtClean="0"/>
          </a:p>
          <a:p>
            <a:r>
              <a:rPr lang="en-US" dirty="0" smtClean="0"/>
              <a:t>Projection: NAD83 UTM 16N</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Exercise: A simple R code to explore data (co-linearity etc.), multiple regressions and some residuals and plot them graphically. Print the info to see the model performance.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22</a:t>
            </a:fld>
            <a:endParaRPr lang="en-US"/>
          </a:p>
        </p:txBody>
      </p:sp>
    </p:spTree>
    <p:extLst>
      <p:ext uri="{BB962C8B-B14F-4D97-AF65-F5344CB8AC3E}">
        <p14:creationId xmlns:p14="http://schemas.microsoft.com/office/powerpoint/2010/main" val="3320638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use slope as an example.</a:t>
            </a:r>
            <a:r>
              <a:rPr lang="en-US" baseline="0" dirty="0" smtClean="0"/>
              <a:t> Notice now the RMSE that is 6.0%. </a:t>
            </a:r>
          </a:p>
          <a:p>
            <a:endParaRPr lang="en-US" baseline="0" dirty="0" smtClean="0"/>
          </a:p>
          <a:p>
            <a:r>
              <a:rPr lang="en-US" baseline="0" dirty="0" smtClean="0"/>
              <a:t>Again, the influence of this difference it depends on the use purpose.  </a:t>
            </a:r>
          </a:p>
          <a:p>
            <a:endParaRPr lang="en-US" baseline="0" dirty="0" smtClean="0"/>
          </a:p>
          <a:p>
            <a:r>
              <a:rPr lang="en-US" baseline="0" dirty="0" smtClean="0"/>
              <a:t>When predicting the spatial occurrence of a class (</a:t>
            </a:r>
            <a:r>
              <a:rPr lang="en-US" baseline="0" dirty="0" err="1" smtClean="0"/>
              <a:t>smu</a:t>
            </a:r>
            <a:r>
              <a:rPr lang="en-US" baseline="0" dirty="0" smtClean="0"/>
              <a:t>) or property the quality/accuracy of the input to make spatial predictions plays a major role. </a:t>
            </a:r>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23</a:t>
            </a:fld>
            <a:endParaRPr lang="en-US"/>
          </a:p>
        </p:txBody>
      </p:sp>
    </p:spTree>
    <p:extLst>
      <p:ext uri="{BB962C8B-B14F-4D97-AF65-F5344CB8AC3E}">
        <p14:creationId xmlns:p14="http://schemas.microsoft.com/office/powerpoint/2010/main" val="338227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Developed</a:t>
            </a:r>
            <a:r>
              <a:rPr lang="en-US" baseline="0" dirty="0" smtClean="0"/>
              <a:t> a GIS database of raster layers to try and model where </a:t>
            </a:r>
            <a:r>
              <a:rPr lang="en-US" baseline="0" dirty="0" err="1" smtClean="0"/>
              <a:t>spodic</a:t>
            </a:r>
            <a:r>
              <a:rPr lang="en-US" baseline="0" dirty="0" smtClean="0"/>
              <a:t> morphology is found.</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24</a:t>
            </a:fld>
            <a:endParaRPr lang="en-US"/>
          </a:p>
        </p:txBody>
      </p:sp>
    </p:spTree>
    <p:extLst>
      <p:ext uri="{BB962C8B-B14F-4D97-AF65-F5344CB8AC3E}">
        <p14:creationId xmlns:p14="http://schemas.microsoft.com/office/powerpoint/2010/main" val="727144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To get a more continuous</a:t>
            </a:r>
            <a:r>
              <a:rPr lang="en-US" baseline="0" dirty="0" smtClean="0"/>
              <a:t> model, a random forest probability model was produced.</a:t>
            </a:r>
          </a:p>
          <a:p>
            <a:pPr marL="171450" indent="-171450">
              <a:buFontTx/>
              <a:buChar char="-"/>
            </a:pPr>
            <a:r>
              <a:rPr lang="en-US" baseline="0" dirty="0" smtClean="0"/>
              <a:t>Combines many trees built using random sample subsets and random variable-subset selection to create more robust model. </a:t>
            </a:r>
          </a:p>
          <a:p>
            <a:pPr marL="171450" indent="-171450">
              <a:buFontTx/>
              <a:buChar char="-"/>
            </a:pPr>
            <a:r>
              <a:rPr lang="en-US" baseline="0" dirty="0" smtClean="0"/>
              <a:t>Determined threshold by holding back 33% of data from a model run and adjusting </a:t>
            </a:r>
            <a:r>
              <a:rPr lang="en-US" baseline="0" dirty="0" err="1" smtClean="0"/>
              <a:t>prob</a:t>
            </a:r>
            <a:r>
              <a:rPr lang="en-US" baseline="0" dirty="0" smtClean="0"/>
              <a:t> thresh to get best </a:t>
            </a:r>
            <a:r>
              <a:rPr lang="en-US" baseline="0" dirty="0" err="1" smtClean="0"/>
              <a:t>confustion</a:t>
            </a:r>
            <a:r>
              <a:rPr lang="en-US" baseline="0" dirty="0" smtClean="0"/>
              <a:t> matrix.</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25</a:t>
            </a:fld>
            <a:endParaRPr lang="en-US"/>
          </a:p>
        </p:txBody>
      </p:sp>
    </p:spTree>
    <p:extLst>
      <p:ext uri="{BB962C8B-B14F-4D97-AF65-F5344CB8AC3E}">
        <p14:creationId xmlns:p14="http://schemas.microsoft.com/office/powerpoint/2010/main" val="534505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27</a:t>
            </a:fld>
            <a:endParaRPr lang="en-US"/>
          </a:p>
        </p:txBody>
      </p:sp>
    </p:spTree>
    <p:extLst>
      <p:ext uri="{BB962C8B-B14F-4D97-AF65-F5344CB8AC3E}">
        <p14:creationId xmlns:p14="http://schemas.microsoft.com/office/powerpoint/2010/main" val="39449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SSL participates in the International Soil Exchange, and receives 4 samples quarterly from </a:t>
            </a:r>
            <a:r>
              <a:rPr lang="en-US" dirty="0" err="1" smtClean="0"/>
              <a:t>Wageningen</a:t>
            </a:r>
            <a:r>
              <a:rPr lang="en-US" dirty="0" smtClean="0"/>
              <a:t> University (</a:t>
            </a:r>
            <a:r>
              <a:rPr lang="en-US" dirty="0" err="1" smtClean="0"/>
              <a:t>Wageningen</a:t>
            </a:r>
            <a:r>
              <a:rPr lang="en-US" dirty="0" smtClean="0"/>
              <a:t>, 2010), There are about 20 or so laboratories around the world that participate.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other source of uncertainty of the use of what we call </a:t>
            </a:r>
            <a:r>
              <a:rPr lang="en-US" dirty="0" err="1" smtClean="0"/>
              <a:t>pedotransfer</a:t>
            </a:r>
            <a:r>
              <a:rPr lang="en-US" dirty="0" smtClean="0"/>
              <a:t> functions (</a:t>
            </a:r>
            <a:r>
              <a:rPr lang="en-US" dirty="0" err="1" smtClean="0"/>
              <a:t>ptf</a:t>
            </a:r>
            <a:r>
              <a:rPr lang="en-US" dirty="0" smtClean="0"/>
              <a:t>) to predict (model) a measured soil property from another measured soil property.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34B6DF01-BD0A-4C66-A064-3E3C7A4D4B0A}" type="slidenum">
              <a:rPr lang="en-US" smtClean="0"/>
              <a:pPr/>
              <a:t>3</a:t>
            </a:fld>
            <a:endParaRPr lang="en-US"/>
          </a:p>
        </p:txBody>
      </p:sp>
    </p:spTree>
    <p:extLst>
      <p:ext uri="{BB962C8B-B14F-4D97-AF65-F5344CB8AC3E}">
        <p14:creationId xmlns:p14="http://schemas.microsoft.com/office/powerpoint/2010/main" val="870266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B6DF01-BD0A-4C66-A064-3E3C7A4D4B0A}" type="slidenum">
              <a:rPr lang="en-US" smtClean="0"/>
              <a:pPr/>
              <a:t>8</a:t>
            </a:fld>
            <a:endParaRPr lang="en-US"/>
          </a:p>
        </p:txBody>
      </p:sp>
    </p:spTree>
    <p:extLst>
      <p:ext uri="{BB962C8B-B14F-4D97-AF65-F5344CB8AC3E}">
        <p14:creationId xmlns:p14="http://schemas.microsoft.com/office/powerpoint/2010/main" val="2012813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Example: temperature Lincoln, Monday next week</a:t>
            </a:r>
            <a:endParaRPr lang="en-US" baseline="0" dirty="0" smtClean="0"/>
          </a:p>
          <a:p>
            <a:endParaRPr lang="en-US" baseline="0" dirty="0" smtClean="0"/>
          </a:p>
          <a:p>
            <a:r>
              <a:rPr lang="en-US" baseline="0" dirty="0" smtClean="0"/>
              <a:t>Usually, when referring to measurements directly or indirectly “precision” and “accuracy” are the preferred terms.</a:t>
            </a:r>
          </a:p>
          <a:p>
            <a:r>
              <a:rPr lang="en-US" baseline="0" dirty="0" smtClean="0"/>
              <a:t>When dealing with predictions or modeling, then the “uncertainty” term would be preferred.</a:t>
            </a:r>
          </a:p>
          <a:p>
            <a:endParaRPr lang="en-US" baseline="0" dirty="0" smtClean="0"/>
          </a:p>
          <a:p>
            <a:r>
              <a:rPr lang="en-US" baseline="0" dirty="0" smtClean="0"/>
              <a:t>However, others can argue that errors and uncertainty are not very different. At one level both can describe the deviation of a true (measured) value from predicted (either via analytical method or modeling). Analytical methods are also modeling in some sense as we use chemicals or sensors to measure a certain quantity and generate a number (prediction), but we know with certainty that the number varies slightly each time we perform the same analysis. The true value in a sense is like a moving target.  </a:t>
            </a:r>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9</a:t>
            </a:fld>
            <a:endParaRPr lang="en-US"/>
          </a:p>
        </p:txBody>
      </p:sp>
    </p:spTree>
    <p:extLst>
      <p:ext uri="{BB962C8B-B14F-4D97-AF65-F5344CB8AC3E}">
        <p14:creationId xmlns:p14="http://schemas.microsoft.com/office/powerpoint/2010/main" val="1762434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16C353-2211-4B0F-8356-B0A132879861}" type="slidenum">
              <a:rPr lang="nl-NL" altLang="en-US"/>
              <a:pPr/>
              <a:t>10</a:t>
            </a:fld>
            <a:endParaRPr lang="nl-NL" altLang="en-US"/>
          </a:p>
        </p:txBody>
      </p:sp>
      <p:sp>
        <p:nvSpPr>
          <p:cNvPr id="69634" name="Rectangle 2"/>
          <p:cNvSpPr>
            <a:spLocks noGrp="1" noRot="1" noChangeAspect="1" noChangeArrowheads="1" noTextEdit="1"/>
          </p:cNvSpPr>
          <p:nvPr>
            <p:ph type="sldImg"/>
          </p:nvPr>
        </p:nvSpPr>
        <p:spPr>
          <a:xfrm>
            <a:off x="877888" y="490538"/>
            <a:ext cx="4908550" cy="3683000"/>
          </a:xfrm>
          <a:ln/>
        </p:spPr>
      </p:sp>
      <p:sp>
        <p:nvSpPr>
          <p:cNvPr id="69635" name="Rectangle 3"/>
          <p:cNvSpPr>
            <a:spLocks noGrp="1" noChangeArrowheads="1"/>
          </p:cNvSpPr>
          <p:nvPr>
            <p:ph type="body" idx="1"/>
          </p:nvPr>
        </p:nvSpPr>
        <p:spPr/>
        <p:txBody>
          <a:bodyPr/>
          <a:lstStyle/>
          <a:p>
            <a:r>
              <a:rPr lang="en-GB" altLang="en-US" dirty="0" smtClean="0"/>
              <a:t>It </a:t>
            </a:r>
            <a:r>
              <a:rPr lang="en-GB" altLang="en-US" dirty="0"/>
              <a:t>is of more interest to study the internal validity, that </a:t>
            </a:r>
            <a:r>
              <a:rPr lang="en-GB" altLang="en-US" dirty="0" smtClean="0"/>
              <a:t>is, </a:t>
            </a:r>
            <a:r>
              <a:rPr lang="en-GB" altLang="en-US" dirty="0"/>
              <a:t>the performance on an underlying population (also labelled ‘reproducibility’), or external validity, that is the performance on a different population (also labelled ‘generalizability’ or ‘transportability</a:t>
            </a:r>
            <a:r>
              <a:rPr lang="en-GB" altLang="en-US" dirty="0" smtClean="0"/>
              <a:t>’) than it is to look at apparent validity.</a:t>
            </a:r>
            <a:r>
              <a:rPr lang="en-GB" altLang="en-US" baseline="0" dirty="0" smtClean="0"/>
              <a:t> </a:t>
            </a:r>
            <a:endParaRPr lang="en-GB" altLang="en-US" dirty="0"/>
          </a:p>
        </p:txBody>
      </p:sp>
    </p:spTree>
    <p:extLst>
      <p:ext uri="{BB962C8B-B14F-4D97-AF65-F5344CB8AC3E}">
        <p14:creationId xmlns:p14="http://schemas.microsoft.com/office/powerpoint/2010/main" val="1758377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smtClean="0"/>
              <a:t>The apparent performance is an optimistic view of model</a:t>
            </a:r>
            <a:r>
              <a:rPr lang="en-GB" altLang="en-US" baseline="0" dirty="0" smtClean="0"/>
              <a:t> performance since </a:t>
            </a:r>
            <a:r>
              <a:rPr lang="en-GB" altLang="en-US" dirty="0" smtClean="0"/>
              <a:t>the same data are used for development and testing.</a:t>
            </a:r>
            <a:r>
              <a:rPr lang="en-GB" altLang="en-US" baseline="0" dirty="0" smtClean="0"/>
              <a:t> Sometimes this results in poor extrapolation/interpolation. </a:t>
            </a:r>
            <a:endParaRPr lang="en-GB" alt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11</a:t>
            </a:fld>
            <a:endParaRPr lang="en-US"/>
          </a:p>
        </p:txBody>
      </p:sp>
    </p:spTree>
    <p:extLst>
      <p:ext uri="{BB962C8B-B14F-4D97-AF65-F5344CB8AC3E}">
        <p14:creationId xmlns:p14="http://schemas.microsoft.com/office/powerpoint/2010/main" val="2714186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13</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smtClean="0"/>
              <a:t>A key characteristic is that data for model development and evaluation are both random samples from the same underlying population</a:t>
            </a:r>
            <a:r>
              <a:rPr lang="en-GB" altLang="en-US" baseline="0" dirty="0" smtClean="0"/>
              <a:t>.</a:t>
            </a:r>
            <a:endParaRPr lang="en-GB" altLang="en-US" dirty="0" smtClean="0"/>
          </a:p>
          <a:p>
            <a:endParaRPr lang="en-GB" altLang="en-US" dirty="0" smtClean="0"/>
          </a:p>
          <a:p>
            <a:r>
              <a:rPr lang="en-GB" altLang="en-US" dirty="0" smtClean="0"/>
              <a:t>Three internal validation techniques are shown. Split-sample means that a random split is made, resulting in e.g. a 50% development and a 50% validation sample. </a:t>
            </a:r>
          </a:p>
          <a:p>
            <a:endParaRPr lang="en-GB" altLang="en-US" dirty="0" smtClean="0"/>
          </a:p>
          <a:p>
            <a:r>
              <a:rPr lang="en-GB" altLang="en-US" dirty="0" smtClean="0"/>
              <a:t>Cross-validation uses the same principle, but alternates the development and validation samples (e.g. 50:50 split means 2 development and test rounds; a 90:10 split 10 rounds). The most extreme variant of cross-validation is the ‘jack-knife’, where n-1 samples are used for model development, with validation on the sample that was left out. </a:t>
            </a:r>
          </a:p>
          <a:p>
            <a:endParaRPr lang="en-GB" altLang="en-US" dirty="0" smtClean="0"/>
          </a:p>
          <a:p>
            <a:r>
              <a:rPr lang="en-GB" altLang="en-US" dirty="0" smtClean="0"/>
              <a:t>The bootstrap is however the preferred technique.</a:t>
            </a:r>
            <a:endParaRPr lang="en-GB" altLang="en-US" dirty="0"/>
          </a:p>
        </p:txBody>
      </p:sp>
    </p:spTree>
    <p:extLst>
      <p:ext uri="{BB962C8B-B14F-4D97-AF65-F5344CB8AC3E}">
        <p14:creationId xmlns:p14="http://schemas.microsoft.com/office/powerpoint/2010/main" val="4201469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14</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Leave-one-out</a:t>
            </a:r>
          </a:p>
          <a:p>
            <a:r>
              <a:rPr lang="en-US" dirty="0" smtClean="0"/>
              <a:t>There is often not enough data to allow some of it to be kept back for testing.</a:t>
            </a:r>
            <a:r>
              <a:rPr lang="en-US" baseline="0" dirty="0" smtClean="0"/>
              <a:t> </a:t>
            </a:r>
            <a:r>
              <a:rPr lang="en-US" dirty="0" smtClean="0"/>
              <a:t>In that case, a leave-one-out approach may be a more efficient use of the available data, as you only omit one observation for each iteration for n observations.</a:t>
            </a:r>
            <a:r>
              <a:rPr lang="en-US" baseline="0" dirty="0" smtClean="0"/>
              <a:t>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-all the samples in the dataset are eventually used for both training and testing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-average of errors are used to report the overall cross-validation</a:t>
            </a:r>
          </a:p>
          <a:p>
            <a:r>
              <a:rPr lang="en-US" sz="1200" kern="1200" dirty="0" smtClean="0">
                <a:solidFill>
                  <a:schemeClr val="tx1"/>
                </a:solidFill>
                <a:effectLst/>
                <a:latin typeface="+mn-lt"/>
                <a:ea typeface="+mn-ea"/>
                <a:cs typeface="+mn-cs"/>
              </a:rPr>
              <a:t>-LOOCV is a special case of </a:t>
            </a:r>
            <a:r>
              <a:rPr lang="en-US" sz="1200" kern="1200" dirty="0" err="1" smtClean="0">
                <a:solidFill>
                  <a:schemeClr val="tx1"/>
                </a:solidFill>
                <a:effectLst/>
                <a:latin typeface="+mn-lt"/>
                <a:ea typeface="+mn-ea"/>
                <a:cs typeface="+mn-cs"/>
              </a:rPr>
              <a:t>Kfolds</a:t>
            </a:r>
            <a:r>
              <a:rPr lang="en-US" sz="1200" kern="1200" dirty="0" smtClean="0">
                <a:solidFill>
                  <a:schemeClr val="tx1"/>
                </a:solidFill>
                <a:effectLst/>
                <a:latin typeface="+mn-lt"/>
                <a:ea typeface="+mn-ea"/>
                <a:cs typeface="+mn-cs"/>
              </a:rPr>
              <a:t> CV, where K=N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GB" altLang="en-US" b="1" dirty="0" smtClean="0"/>
          </a:p>
          <a:p>
            <a:endParaRPr lang="en-GB" altLang="en-US" dirty="0" smtClean="0"/>
          </a:p>
        </p:txBody>
      </p:sp>
    </p:spTree>
    <p:extLst>
      <p:ext uri="{BB962C8B-B14F-4D97-AF65-F5344CB8AC3E}">
        <p14:creationId xmlns:p14="http://schemas.microsoft.com/office/powerpoint/2010/main" val="23732236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15</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K-fold</a:t>
            </a:r>
          </a:p>
          <a:p>
            <a:r>
              <a:rPr lang="en-US" sz="1200" kern="1200" dirty="0" smtClean="0">
                <a:solidFill>
                  <a:schemeClr val="tx1"/>
                </a:solidFill>
                <a:effectLst/>
                <a:latin typeface="+mn-lt"/>
                <a:ea typeface="+mn-ea"/>
                <a:cs typeface="+mn-cs"/>
              </a:rPr>
              <a:t>–a variation</a:t>
            </a:r>
            <a:r>
              <a:rPr lang="en-US" sz="1200" kern="1200" baseline="0" dirty="0" smtClean="0">
                <a:solidFill>
                  <a:schemeClr val="tx1"/>
                </a:solidFill>
                <a:effectLst/>
                <a:latin typeface="+mn-lt"/>
                <a:ea typeface="+mn-ea"/>
                <a:cs typeface="+mn-cs"/>
              </a:rPr>
              <a:t> of leave-one-out where K does not equal N; instead K is user specified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-all the samples in the dataset are eventually used for both training and testing</a:t>
            </a:r>
          </a:p>
          <a:p>
            <a:r>
              <a:rPr lang="en-GB" altLang="en-US" dirty="0" smtClean="0"/>
              <a:t>-averages</a:t>
            </a:r>
            <a:r>
              <a:rPr lang="en-GB" altLang="en-US" baseline="0" dirty="0" smtClean="0"/>
              <a:t> error across all folds to determine x-validation error</a:t>
            </a:r>
          </a:p>
          <a:p>
            <a:r>
              <a:rPr lang="en-GB" altLang="en-US" baseline="0" dirty="0" smtClean="0"/>
              <a:t>-</a:t>
            </a:r>
            <a:r>
              <a:rPr lang="en-US" sz="1200" kern="1200" dirty="0" smtClean="0">
                <a:solidFill>
                  <a:schemeClr val="tx1"/>
                </a:solidFill>
                <a:effectLst/>
                <a:latin typeface="+mn-lt"/>
                <a:ea typeface="+mn-ea"/>
                <a:cs typeface="+mn-cs"/>
              </a:rPr>
              <a:t>The choice of K, is a classic problem of bias-variance trade-off</a:t>
            </a:r>
            <a:br>
              <a:rPr lang="en-US" sz="1200" kern="1200" dirty="0" smtClean="0">
                <a:solidFill>
                  <a:schemeClr val="tx1"/>
                </a:solidFill>
                <a:effectLst/>
                <a:latin typeface="+mn-lt"/>
                <a:ea typeface="+mn-ea"/>
                <a:cs typeface="+mn-cs"/>
              </a:rPr>
            </a:br>
            <a:endParaRPr lang="en-GB" altLang="en-US" dirty="0" smtClean="0"/>
          </a:p>
        </p:txBody>
      </p:sp>
    </p:spTree>
    <p:extLst>
      <p:ext uri="{BB962C8B-B14F-4D97-AF65-F5344CB8AC3E}">
        <p14:creationId xmlns:p14="http://schemas.microsoft.com/office/powerpoint/2010/main" val="1289251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lvl1pPr>
              <a:defRPr sz="540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198144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40524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01375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395272515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97540997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743614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541AB0-5ECD-4F0C-8435-DFC39302280B}" type="datetimeFigureOut">
              <a:rPr lang="en-US" smtClean="0"/>
              <a:pPr/>
              <a:t>3/10/2017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359611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F541AB0-5ECD-4F0C-8435-DFC39302280B}" type="datetimeFigureOut">
              <a:rPr lang="en-US" smtClean="0"/>
              <a:pPr/>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5768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19200"/>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8800"/>
            <a:ext cx="4040188"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219200"/>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8800"/>
            <a:ext cx="4041775"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F541AB0-5ECD-4F0C-8435-DFC39302280B}" type="datetimeFigureOut">
              <a:rPr lang="en-US" smtClean="0"/>
              <a:pPr/>
              <a:t>3/10/2017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205399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541AB0-5ECD-4F0C-8435-DFC39302280B}" type="datetimeFigureOut">
              <a:rPr lang="en-US" smtClean="0"/>
              <a:pPr/>
              <a:t>3/10/2017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02759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541AB0-5ECD-4F0C-8435-DFC39302280B}" type="datetimeFigureOut">
              <a:rPr lang="en-US" smtClean="0"/>
              <a:pPr/>
              <a:t>3/10/2017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64443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95880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1669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19200"/>
            <a:ext cx="8229600" cy="512064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41AB0-5ECD-4F0C-8435-DFC39302280B}" type="datetimeFigureOut">
              <a:rPr lang="en-US" smtClean="0"/>
              <a:pPr/>
              <a:t>3/10/2017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4E5DF8-F63F-4758-AB35-74575B7F71F6}" type="slidenum">
              <a:rPr lang="en-US" smtClean="0"/>
              <a:pPr/>
              <a:t>‹#›</a:t>
            </a:fld>
            <a:endParaRPr lang="en-US"/>
          </a:p>
        </p:txBody>
      </p:sp>
    </p:spTree>
    <p:extLst>
      <p:ext uri="{BB962C8B-B14F-4D97-AF65-F5344CB8AC3E}">
        <p14:creationId xmlns:p14="http://schemas.microsoft.com/office/powerpoint/2010/main" val="344618214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b="1" kern="1200">
          <a:solidFill>
            <a:schemeClr val="tx1"/>
          </a:solidFill>
          <a:effectLst>
            <a:outerShdw blurRad="38100" dist="38100" dir="2700000" algn="tl">
              <a:srgbClr val="000000">
                <a:alpha val="43137"/>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tiff"/></Relationships>
</file>

<file path=ppt/slides/_rels/slide2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cott.fortmann-roe.com/docs/BiasVariance.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www.nrcs.usda.gov/Internet/FSE_DOCUMENTS/nrcs142p2_050741.pdf" TargetMode="External"/><Relationship Id="rId4" Type="http://schemas.openxmlformats.org/officeDocument/2006/relationships/hyperlink" Target="http://research.cs.tamu.edu/prism/lectures/pr/pr_l13.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0732" y="-37564"/>
            <a:ext cx="9144000" cy="685800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nvSpPr>
        <p:spPr>
          <a:xfrm>
            <a:off x="905814" y="2953018"/>
            <a:ext cx="7332372" cy="876836"/>
          </a:xfrm>
          <a:prstGeom prst="rect">
            <a:avLst/>
          </a:prstGeom>
          <a:solidFill>
            <a:schemeClr val="bg2">
              <a:lumMod val="50000"/>
              <a:alpha val="50000"/>
            </a:schemeClr>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Validation and Uncertainty</a:t>
            </a:r>
            <a:endParaRPr lang="en-US" sz="2400" dirty="0"/>
          </a:p>
        </p:txBody>
      </p:sp>
    </p:spTree>
    <p:extLst>
      <p:ext uri="{BB962C8B-B14F-4D97-AF65-F5344CB8AC3E}">
        <p14:creationId xmlns:p14="http://schemas.microsoft.com/office/powerpoint/2010/main" val="35397902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altLang="en-US" dirty="0"/>
              <a:t>V</a:t>
            </a:r>
            <a:r>
              <a:rPr lang="en-US" altLang="en-US" dirty="0" smtClean="0"/>
              <a:t>alidation</a:t>
            </a:r>
            <a:endParaRPr lang="en-US" altLang="en-US" dirty="0"/>
          </a:p>
        </p:txBody>
      </p:sp>
      <p:sp>
        <p:nvSpPr>
          <p:cNvPr id="68611" name="Rectangle 3"/>
          <p:cNvSpPr>
            <a:spLocks noGrp="1" noChangeArrowheads="1"/>
          </p:cNvSpPr>
          <p:nvPr>
            <p:ph idx="1"/>
          </p:nvPr>
        </p:nvSpPr>
        <p:spPr/>
        <p:txBody>
          <a:bodyPr/>
          <a:lstStyle/>
          <a:p>
            <a:r>
              <a:rPr lang="en-US" altLang="en-US" dirty="0" smtClean="0"/>
              <a:t>Three types of validation</a:t>
            </a:r>
          </a:p>
          <a:p>
            <a:pPr lvl="1"/>
            <a:r>
              <a:rPr lang="en-US" altLang="en-US" dirty="0" smtClean="0"/>
              <a:t>Apparent</a:t>
            </a:r>
          </a:p>
          <a:p>
            <a:pPr lvl="2"/>
            <a:r>
              <a:rPr lang="en-US" altLang="en-US" dirty="0"/>
              <a:t>P</a:t>
            </a:r>
            <a:r>
              <a:rPr lang="en-US" altLang="en-US" dirty="0" smtClean="0"/>
              <a:t>erformance on sample used to develop model</a:t>
            </a:r>
          </a:p>
          <a:p>
            <a:pPr lvl="1"/>
            <a:r>
              <a:rPr lang="en-US" altLang="en-US" dirty="0" smtClean="0"/>
              <a:t>Internal</a:t>
            </a:r>
          </a:p>
          <a:p>
            <a:pPr lvl="2"/>
            <a:r>
              <a:rPr lang="en-US" altLang="en-US" dirty="0"/>
              <a:t>P</a:t>
            </a:r>
            <a:r>
              <a:rPr lang="en-US" altLang="en-US" dirty="0" smtClean="0"/>
              <a:t>erformance on population underlying the sample</a:t>
            </a:r>
          </a:p>
          <a:p>
            <a:pPr lvl="1"/>
            <a:r>
              <a:rPr lang="en-US" altLang="en-US" dirty="0" smtClean="0"/>
              <a:t>External</a:t>
            </a:r>
          </a:p>
          <a:p>
            <a:pPr lvl="2"/>
            <a:r>
              <a:rPr lang="en-US" altLang="en-US" dirty="0"/>
              <a:t>P</a:t>
            </a:r>
            <a:r>
              <a:rPr lang="en-US" altLang="en-US" dirty="0" smtClean="0"/>
              <a:t>erformance on related but slightly different population</a:t>
            </a:r>
            <a:endParaRPr lang="en-US" altLang="en-US" dirty="0"/>
          </a:p>
        </p:txBody>
      </p:sp>
    </p:spTree>
    <p:extLst>
      <p:ext uri="{BB962C8B-B14F-4D97-AF65-F5344CB8AC3E}">
        <p14:creationId xmlns:p14="http://schemas.microsoft.com/office/powerpoint/2010/main" val="19659755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sp>
        <p:nvSpPr>
          <p:cNvPr id="3" name="Content Placeholder 2"/>
          <p:cNvSpPr>
            <a:spLocks noGrp="1"/>
          </p:cNvSpPr>
          <p:nvPr>
            <p:ph idx="1"/>
          </p:nvPr>
        </p:nvSpPr>
        <p:spPr/>
        <p:txBody>
          <a:bodyPr>
            <a:normAutofit/>
          </a:bodyPr>
          <a:lstStyle/>
          <a:p>
            <a:r>
              <a:rPr lang="en-US" dirty="0" smtClean="0"/>
              <a:t>Goodness of fit</a:t>
            </a:r>
          </a:p>
          <a:p>
            <a:pPr lvl="1"/>
            <a:r>
              <a:rPr lang="en-US" dirty="0" smtClean="0"/>
              <a:t>Correlation (r</a:t>
            </a:r>
            <a:r>
              <a:rPr lang="en-US" baseline="30000" dirty="0" smtClean="0"/>
              <a:t>2</a:t>
            </a:r>
            <a:r>
              <a:rPr lang="en-US" dirty="0" smtClean="0"/>
              <a:t>, </a:t>
            </a:r>
            <a:r>
              <a:rPr lang="en-US" dirty="0"/>
              <a:t>R</a:t>
            </a:r>
            <a:r>
              <a:rPr lang="en-US" baseline="30000" dirty="0"/>
              <a:t>2</a:t>
            </a:r>
            <a:r>
              <a:rPr lang="en-US" dirty="0" smtClean="0"/>
              <a:t>, adjusted R</a:t>
            </a:r>
            <a:r>
              <a:rPr lang="en-US" baseline="30000" dirty="0" smtClean="0"/>
              <a:t>2</a:t>
            </a:r>
            <a:r>
              <a:rPr lang="en-US" dirty="0" smtClean="0"/>
              <a:t>)</a:t>
            </a:r>
          </a:p>
          <a:p>
            <a:pPr lvl="1"/>
            <a:r>
              <a:rPr lang="en-US" dirty="0" smtClean="0"/>
              <a:t>P-values (model, individual variables)</a:t>
            </a:r>
          </a:p>
          <a:p>
            <a:pPr lvl="1"/>
            <a:r>
              <a:rPr lang="en-US" dirty="0" smtClean="0"/>
              <a:t>Residuals</a:t>
            </a:r>
          </a:p>
          <a:p>
            <a:pPr lvl="2"/>
            <a:r>
              <a:rPr lang="en-US" dirty="0" err="1" smtClean="0"/>
              <a:t>Heteroscedasticity</a:t>
            </a:r>
            <a:r>
              <a:rPr lang="en-US" dirty="0" smtClean="0"/>
              <a:t> (plot residuals vs. predicted)</a:t>
            </a:r>
          </a:p>
          <a:p>
            <a:pPr lvl="2"/>
            <a:r>
              <a:rPr lang="en-US" dirty="0" smtClean="0"/>
              <a:t>Non-normality (histogram, QQ plot)</a:t>
            </a:r>
          </a:p>
          <a:p>
            <a:pPr lvl="2"/>
            <a:r>
              <a:rPr lang="en-US" dirty="0" smtClean="0"/>
              <a:t>Spatial autocorrelation (Moran’s I)</a:t>
            </a:r>
          </a:p>
        </p:txBody>
      </p:sp>
    </p:spTree>
    <p:extLst>
      <p:ext uri="{BB962C8B-B14F-4D97-AF65-F5344CB8AC3E}">
        <p14:creationId xmlns:p14="http://schemas.microsoft.com/office/powerpoint/2010/main" val="3689195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pic>
        <p:nvPicPr>
          <p:cNvPr id="1026" name="Picture 2" descr="C:\Users\jathompson\Downloads\photo.PNG"/>
          <p:cNvPicPr>
            <a:picLocks noChangeAspect="1" noChangeArrowheads="1"/>
          </p:cNvPicPr>
          <p:nvPr/>
        </p:nvPicPr>
        <p:blipFill rotWithShape="1">
          <a:blip r:embed="rId2" cstate="emai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bwMode="auto">
          <a:xfrm>
            <a:off x="1262132" y="1387929"/>
            <a:ext cx="6619735" cy="50862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47800" y="3124200"/>
            <a:ext cx="6019800" cy="1219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177467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lnSpcReduction="10000"/>
          </a:bodyPr>
          <a:lstStyle/>
          <a:p>
            <a:r>
              <a:rPr lang="en-GB" altLang="en-US" dirty="0" smtClean="0"/>
              <a:t>Split-sample</a:t>
            </a:r>
          </a:p>
          <a:p>
            <a:pPr lvl="1"/>
            <a:r>
              <a:rPr lang="en-GB" altLang="en-US" dirty="0" smtClean="0"/>
              <a:t>Training </a:t>
            </a:r>
          </a:p>
          <a:p>
            <a:pPr lvl="1"/>
            <a:r>
              <a:rPr lang="en-GB" altLang="en-US" dirty="0" smtClean="0"/>
              <a:t>Test (validation) </a:t>
            </a:r>
          </a:p>
          <a:p>
            <a:r>
              <a:rPr lang="en-GB" altLang="en-US" dirty="0" smtClean="0">
                <a:solidFill>
                  <a:schemeClr val="bg2"/>
                </a:solidFill>
              </a:rPr>
              <a:t>Cross-validation</a:t>
            </a:r>
          </a:p>
          <a:p>
            <a:pPr lvl="1"/>
            <a:r>
              <a:rPr lang="en-GB" altLang="en-US" dirty="0" smtClean="0">
                <a:solidFill>
                  <a:schemeClr val="bg2"/>
                </a:solidFill>
              </a:rPr>
              <a:t> Leave-one-out</a:t>
            </a:r>
          </a:p>
          <a:p>
            <a:pPr lvl="1"/>
            <a:r>
              <a:rPr lang="en-GB" altLang="en-US" dirty="0" smtClean="0">
                <a:solidFill>
                  <a:schemeClr val="bg2"/>
                </a:solidFill>
              </a:rPr>
              <a:t> K-fold</a:t>
            </a:r>
          </a:p>
          <a:p>
            <a:pPr lvl="1"/>
            <a:r>
              <a:rPr lang="en-GB" altLang="en-US" dirty="0" smtClean="0">
                <a:solidFill>
                  <a:schemeClr val="bg2"/>
                </a:solidFill>
              </a:rPr>
              <a:t> Jack-knife</a:t>
            </a:r>
          </a:p>
          <a:p>
            <a:pPr lvl="2"/>
            <a:r>
              <a:rPr lang="en-GB" altLang="en-US" dirty="0" smtClean="0">
                <a:solidFill>
                  <a:schemeClr val="bg2"/>
                </a:solidFill>
              </a:rPr>
              <a:t>n-1 for training, 1 validate </a:t>
            </a:r>
            <a:endParaRPr lang="en-US" altLang="en-US" dirty="0" smtClean="0">
              <a:solidFill>
                <a:schemeClr val="bg2"/>
              </a:solidFill>
            </a:endParaRP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3" name="Rectangle 2"/>
          <p:cNvSpPr/>
          <p:nvPr/>
        </p:nvSpPr>
        <p:spPr>
          <a:xfrm>
            <a:off x="4591050" y="16002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Test</a:t>
            </a:r>
            <a:endParaRPr lang="en-US" sz="2400" dirty="0">
              <a:solidFill>
                <a:schemeClr val="bg1"/>
              </a:solidFill>
            </a:endParaRPr>
          </a:p>
        </p:txBody>
      </p:sp>
      <p:sp>
        <p:nvSpPr>
          <p:cNvPr id="7" name="Rectangle 6"/>
          <p:cNvSpPr/>
          <p:nvPr/>
        </p:nvSpPr>
        <p:spPr>
          <a:xfrm>
            <a:off x="4591050" y="1600200"/>
            <a:ext cx="212786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Train</a:t>
            </a:r>
            <a:endParaRPr lang="en-US" sz="2400" dirty="0">
              <a:solidFill>
                <a:schemeClr val="bg1"/>
              </a:solidFill>
            </a:endParaRPr>
          </a:p>
        </p:txBody>
      </p:sp>
      <p:sp>
        <p:nvSpPr>
          <p:cNvPr id="10" name="Right Brace 9"/>
          <p:cNvSpPr/>
          <p:nvPr/>
        </p:nvSpPr>
        <p:spPr>
          <a:xfrm rot="5400000">
            <a:off x="6013616" y="1004404"/>
            <a:ext cx="355268" cy="316230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1" name="TextBox 10"/>
          <p:cNvSpPr txBox="1"/>
          <p:nvPr/>
        </p:nvSpPr>
        <p:spPr>
          <a:xfrm>
            <a:off x="4814238" y="2893666"/>
            <a:ext cx="2754024" cy="400110"/>
          </a:xfrm>
          <a:prstGeom prst="rect">
            <a:avLst/>
          </a:prstGeom>
          <a:noFill/>
        </p:spPr>
        <p:txBody>
          <a:bodyPr wrap="none" rtlCol="0">
            <a:spAutoFit/>
          </a:bodyPr>
          <a:lstStyle/>
          <a:p>
            <a:r>
              <a:rPr lang="en-US" sz="2000" dirty="0" smtClean="0"/>
              <a:t>Total number of samples</a:t>
            </a:r>
            <a:endParaRPr lang="en-US" sz="2000" dirty="0"/>
          </a:p>
        </p:txBody>
      </p:sp>
    </p:spTree>
    <p:extLst>
      <p:ext uri="{BB962C8B-B14F-4D97-AF65-F5344CB8AC3E}">
        <p14:creationId xmlns:p14="http://schemas.microsoft.com/office/powerpoint/2010/main" val="25493802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t>Leave-one-out</a:t>
            </a:r>
          </a:p>
          <a:p>
            <a:pPr lvl="1"/>
            <a:r>
              <a:rPr lang="en-GB" altLang="en-US" dirty="0" smtClean="0">
                <a:solidFill>
                  <a:schemeClr val="bg2"/>
                </a:solidFill>
              </a:rPr>
              <a:t>K-fold</a:t>
            </a:r>
            <a:endParaRPr lang="en-GB" altLang="en-US" dirty="0">
              <a:solidFill>
                <a:schemeClr val="bg2"/>
              </a:solidFill>
            </a:endParaRPr>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7" name="Right Brace 6"/>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8" name="TextBox 7"/>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1" name="Rectangle 10"/>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3" name="Rectangle 12"/>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ectangle 4"/>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ectangle 14"/>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6" name="Rectangle 15"/>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ight Brace 16"/>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8" name="TextBox 17"/>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Tree>
    <p:extLst>
      <p:ext uri="{BB962C8B-B14F-4D97-AF65-F5344CB8AC3E}">
        <p14:creationId xmlns:p14="http://schemas.microsoft.com/office/powerpoint/2010/main" val="34883238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a:solidFill>
                  <a:schemeClr val="bg2"/>
                </a:solidFill>
              </a:rPr>
              <a:t>Leave-one-out</a:t>
            </a:r>
          </a:p>
          <a:p>
            <a:pPr lvl="1"/>
            <a:r>
              <a:rPr lang="en-GB" altLang="en-US" dirty="0" smtClean="0"/>
              <a:t>K-fold</a:t>
            </a:r>
            <a:endParaRPr lang="en-GB" altLang="en-US" dirty="0"/>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endParaRPr lang="en-US" sz="2200" dirty="0">
              <a:solidFill>
                <a:schemeClr val="bg1"/>
              </a:solidFill>
            </a:endParaRPr>
          </a:p>
        </p:txBody>
      </p:sp>
      <p:sp>
        <p:nvSpPr>
          <p:cNvPr id="7" name="Rectangle 6"/>
          <p:cNvSpPr/>
          <p:nvPr/>
        </p:nvSpPr>
        <p:spPr>
          <a:xfrm>
            <a:off x="4343400" y="2438400"/>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8" name="Right Brace 7"/>
          <p:cNvSpPr/>
          <p:nvPr/>
        </p:nvSpPr>
        <p:spPr>
          <a:xfrm>
            <a:off x="7600949" y="2438400"/>
            <a:ext cx="310053" cy="215802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9" name="TextBox 8"/>
          <p:cNvSpPr txBox="1"/>
          <p:nvPr/>
        </p:nvSpPr>
        <p:spPr>
          <a:xfrm>
            <a:off x="7911002" y="3048000"/>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0" name="Rectangle 9"/>
          <p:cNvSpPr/>
          <p:nvPr/>
        </p:nvSpPr>
        <p:spPr>
          <a:xfrm>
            <a:off x="4343400" y="3214658"/>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bg1"/>
                </a:solidFill>
              </a:rPr>
              <a:t> </a:t>
            </a:r>
            <a:r>
              <a:rPr lang="en-US" sz="2200" dirty="0" smtClean="0">
                <a:solidFill>
                  <a:schemeClr val="bg1"/>
                </a:solidFill>
              </a:rPr>
              <a:t>Test    </a:t>
            </a:r>
            <a:r>
              <a:rPr lang="en-US" sz="2400" dirty="0" smtClean="0">
                <a:solidFill>
                  <a:schemeClr val="bg1"/>
                </a:solidFill>
              </a:rPr>
              <a:t>                  Test</a:t>
            </a:r>
            <a:endParaRPr lang="en-US" sz="2400" dirty="0">
              <a:solidFill>
                <a:schemeClr val="bg1"/>
              </a:solidFill>
            </a:endParaRPr>
          </a:p>
        </p:txBody>
      </p:sp>
      <p:sp>
        <p:nvSpPr>
          <p:cNvPr id="12" name="Rectangle 11"/>
          <p:cNvSpPr/>
          <p:nvPr/>
        </p:nvSpPr>
        <p:spPr>
          <a:xfrm>
            <a:off x="4343400" y="3990916"/>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r>
              <a:rPr lang="en-US" sz="2400" dirty="0" smtClean="0">
                <a:solidFill>
                  <a:schemeClr val="bg1"/>
                </a:solidFill>
              </a:rPr>
              <a:t> </a:t>
            </a:r>
            <a:endParaRPr lang="en-US" sz="2400" dirty="0">
              <a:solidFill>
                <a:schemeClr val="bg1"/>
              </a:solidFill>
            </a:endParaRPr>
          </a:p>
        </p:txBody>
      </p:sp>
      <p:sp>
        <p:nvSpPr>
          <p:cNvPr id="13" name="Rectangle 12"/>
          <p:cNvSpPr/>
          <p:nvPr/>
        </p:nvSpPr>
        <p:spPr>
          <a:xfrm>
            <a:off x="4343400" y="3990916"/>
            <a:ext cx="12001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5124450" y="3214658"/>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5" name="Rectangle 14"/>
          <p:cNvSpPr/>
          <p:nvPr/>
        </p:nvSpPr>
        <p:spPr>
          <a:xfrm>
            <a:off x="6381750" y="3990916"/>
            <a:ext cx="11620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6" name="TextBox 15"/>
          <p:cNvSpPr txBox="1"/>
          <p:nvPr/>
        </p:nvSpPr>
        <p:spPr>
          <a:xfrm>
            <a:off x="5655700" y="1981200"/>
            <a:ext cx="575799" cy="400110"/>
          </a:xfrm>
          <a:prstGeom prst="rect">
            <a:avLst/>
          </a:prstGeom>
          <a:noFill/>
        </p:spPr>
        <p:txBody>
          <a:bodyPr wrap="none" rtlCol="0">
            <a:spAutoFit/>
          </a:bodyPr>
          <a:lstStyle/>
          <a:p>
            <a:r>
              <a:rPr lang="en-US" sz="2000" dirty="0" smtClean="0"/>
              <a:t>K=3</a:t>
            </a:r>
            <a:endParaRPr lang="en-US" sz="2000" dirty="0"/>
          </a:p>
        </p:txBody>
      </p:sp>
    </p:spTree>
    <p:extLst>
      <p:ext uri="{BB962C8B-B14F-4D97-AF65-F5344CB8AC3E}">
        <p14:creationId xmlns:p14="http://schemas.microsoft.com/office/powerpoint/2010/main" val="11173679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5" name="Rectangle 4"/>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6" name="Right Brace 5"/>
          <p:cNvSpPr/>
          <p:nvPr/>
        </p:nvSpPr>
        <p:spPr>
          <a:xfrm>
            <a:off x="7572873" y="2463670"/>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7" name="TextBox 6"/>
          <p:cNvSpPr txBox="1"/>
          <p:nvPr/>
        </p:nvSpPr>
        <p:spPr>
          <a:xfrm>
            <a:off x="7923130" y="225583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0" name="Rectangle 9"/>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1" name="Rectangle 10"/>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ectangle 13"/>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ight Brace 14"/>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6" name="TextBox 15"/>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7" name="TextBox 16"/>
          <p:cNvSpPr txBox="1"/>
          <p:nvPr/>
        </p:nvSpPr>
        <p:spPr>
          <a:xfrm>
            <a:off x="4267200" y="4865917"/>
            <a:ext cx="4572000" cy="1569660"/>
          </a:xfrm>
          <a:prstGeom prst="rect">
            <a:avLst/>
          </a:prstGeom>
          <a:noFill/>
        </p:spPr>
        <p:txBody>
          <a:bodyPr wrap="square" rtlCol="0">
            <a:spAutoFit/>
          </a:bodyPr>
          <a:lstStyle/>
          <a:p>
            <a:r>
              <a:rPr lang="en-US" sz="2400" dirty="0" smtClean="0"/>
              <a:t>Similar to leave-one-out method, but computes bias rather than an average of model error; more than one sample can be left out.</a:t>
            </a:r>
            <a:endParaRPr lang="en-US" sz="2400" dirty="0"/>
          </a:p>
        </p:txBody>
      </p:sp>
    </p:spTree>
    <p:extLst>
      <p:ext uri="{BB962C8B-B14F-4D97-AF65-F5344CB8AC3E}">
        <p14:creationId xmlns:p14="http://schemas.microsoft.com/office/powerpoint/2010/main" val="14409390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solidFill>
                  <a:schemeClr val="bg2"/>
                </a:solidFill>
              </a:rPr>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solidFill>
                  <a:schemeClr val="bg2"/>
                </a:solidFill>
              </a:rPr>
              <a:t>Jack-knife</a:t>
            </a:r>
          </a:p>
          <a:p>
            <a:r>
              <a:rPr lang="en-US" altLang="en-US" dirty="0" smtClean="0"/>
              <a:t>Bootstrap</a:t>
            </a:r>
          </a:p>
          <a:p>
            <a:pPr lvl="1"/>
            <a:r>
              <a:rPr lang="en-US" altLang="en-US" dirty="0" smtClean="0"/>
              <a:t>Random subsample</a:t>
            </a:r>
            <a:endParaRPr lang="en-US" altLang="en-US" dirty="0"/>
          </a:p>
        </p:txBody>
      </p:sp>
      <p:sp>
        <p:nvSpPr>
          <p:cNvPr id="4" name="Rectangle 3"/>
          <p:cNvSpPr/>
          <p:nvPr/>
        </p:nvSpPr>
        <p:spPr>
          <a:xfrm>
            <a:off x="4343400" y="2704609"/>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ight Brace 4"/>
          <p:cNvSpPr/>
          <p:nvPr/>
        </p:nvSpPr>
        <p:spPr>
          <a:xfrm>
            <a:off x="7627397" y="3475829"/>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6" name="TextBox 5"/>
          <p:cNvSpPr txBox="1"/>
          <p:nvPr/>
        </p:nvSpPr>
        <p:spPr>
          <a:xfrm>
            <a:off x="7962942" y="3061141"/>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480867"/>
            <a:ext cx="3200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343401" y="4257125"/>
            <a:ext cx="319839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1" name="Rectangle 10"/>
          <p:cNvSpPr/>
          <p:nvPr/>
        </p:nvSpPr>
        <p:spPr>
          <a:xfrm>
            <a:off x="4343400" y="270460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2" name="Rectangle 11"/>
          <p:cNvSpPr/>
          <p:nvPr/>
        </p:nvSpPr>
        <p:spPr>
          <a:xfrm>
            <a:off x="5081116"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95799"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ight Brace 13"/>
          <p:cNvSpPr/>
          <p:nvPr/>
        </p:nvSpPr>
        <p:spPr>
          <a:xfrm rot="5400000">
            <a:off x="4203866" y="2254617"/>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5" name="TextBox 14"/>
          <p:cNvSpPr txBox="1"/>
          <p:nvPr/>
        </p:nvSpPr>
        <p:spPr>
          <a:xfrm>
            <a:off x="4038600" y="1866409"/>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6" name="Rectangle 15"/>
          <p:cNvSpPr/>
          <p:nvPr/>
        </p:nvSpPr>
        <p:spPr>
          <a:xfrm>
            <a:off x="5267847"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ectangle 16"/>
          <p:cNvSpPr/>
          <p:nvPr/>
        </p:nvSpPr>
        <p:spPr>
          <a:xfrm>
            <a:off x="655822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8" name="Rectangle 17"/>
          <p:cNvSpPr/>
          <p:nvPr/>
        </p:nvSpPr>
        <p:spPr>
          <a:xfrm>
            <a:off x="736423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9" name="Rectangle 18"/>
          <p:cNvSpPr/>
          <p:nvPr/>
        </p:nvSpPr>
        <p:spPr>
          <a:xfrm>
            <a:off x="5596512"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1" name="Rectangle 20"/>
          <p:cNvSpPr/>
          <p:nvPr/>
        </p:nvSpPr>
        <p:spPr>
          <a:xfrm>
            <a:off x="6108562"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2" name="Rectangle 21"/>
          <p:cNvSpPr/>
          <p:nvPr/>
        </p:nvSpPr>
        <p:spPr>
          <a:xfrm>
            <a:off x="6297039" y="347792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3" name="Rectangle 22"/>
          <p:cNvSpPr/>
          <p:nvPr/>
        </p:nvSpPr>
        <p:spPr>
          <a:xfrm>
            <a:off x="6275508"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4" name="Rectangle 23"/>
          <p:cNvSpPr/>
          <p:nvPr/>
        </p:nvSpPr>
        <p:spPr>
          <a:xfrm>
            <a:off x="7326133" y="270754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5" name="Rectangle 24"/>
          <p:cNvSpPr/>
          <p:nvPr/>
        </p:nvSpPr>
        <p:spPr>
          <a:xfrm>
            <a:off x="6827020"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6" name="Rectangle 25"/>
          <p:cNvSpPr/>
          <p:nvPr/>
        </p:nvSpPr>
        <p:spPr>
          <a:xfrm>
            <a:off x="5252356" y="347582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7" name="Rectangle 26"/>
          <p:cNvSpPr/>
          <p:nvPr/>
        </p:nvSpPr>
        <p:spPr>
          <a:xfrm>
            <a:off x="7220913" y="347673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8" name="Rectangle 27"/>
          <p:cNvSpPr/>
          <p:nvPr/>
        </p:nvSpPr>
        <p:spPr>
          <a:xfrm>
            <a:off x="5714669"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9" name="Rectangle 28"/>
          <p:cNvSpPr/>
          <p:nvPr/>
        </p:nvSpPr>
        <p:spPr>
          <a:xfrm>
            <a:off x="4595865" y="2703392"/>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0" name="Rectangle 29"/>
          <p:cNvSpPr/>
          <p:nvPr/>
        </p:nvSpPr>
        <p:spPr>
          <a:xfrm>
            <a:off x="5251314" y="270293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1" name="Rectangle 30"/>
          <p:cNvSpPr/>
          <p:nvPr/>
        </p:nvSpPr>
        <p:spPr>
          <a:xfrm>
            <a:off x="6632584"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2" name="Right Brace 31"/>
          <p:cNvSpPr/>
          <p:nvPr/>
        </p:nvSpPr>
        <p:spPr>
          <a:xfrm rot="5400000">
            <a:off x="5641629" y="2250271"/>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33" name="TextBox 32"/>
          <p:cNvSpPr txBox="1"/>
          <p:nvPr/>
        </p:nvSpPr>
        <p:spPr>
          <a:xfrm>
            <a:off x="5476363" y="1862063"/>
            <a:ext cx="1143000" cy="400110"/>
          </a:xfrm>
          <a:prstGeom prst="rect">
            <a:avLst/>
          </a:prstGeom>
          <a:noFill/>
        </p:spPr>
        <p:txBody>
          <a:bodyPr wrap="square" rtlCol="0">
            <a:spAutoFit/>
          </a:bodyPr>
          <a:lstStyle/>
          <a:p>
            <a:r>
              <a:rPr lang="en-US" sz="2000" dirty="0" smtClean="0"/>
              <a:t>Train</a:t>
            </a:r>
            <a:endParaRPr lang="en-US" sz="2000" dirty="0"/>
          </a:p>
        </p:txBody>
      </p:sp>
      <p:sp>
        <p:nvSpPr>
          <p:cNvPr id="37" name="TextBox 36"/>
          <p:cNvSpPr txBox="1"/>
          <p:nvPr/>
        </p:nvSpPr>
        <p:spPr>
          <a:xfrm>
            <a:off x="4191000" y="4953000"/>
            <a:ext cx="5029200" cy="1292662"/>
          </a:xfrm>
          <a:prstGeom prst="rect">
            <a:avLst/>
          </a:prstGeom>
          <a:noFill/>
        </p:spPr>
        <p:txBody>
          <a:bodyPr wrap="square" rtlCol="0">
            <a:spAutoFit/>
          </a:bodyPr>
          <a:lstStyle/>
          <a:p>
            <a:pPr marL="342900" indent="-342900">
              <a:buFont typeface="Arial" panose="020B0604020202020204" pitchFamily="34" charset="0"/>
              <a:buChar char="•"/>
            </a:pPr>
            <a:r>
              <a:rPr lang="en-US" sz="2600" dirty="0" smtClean="0"/>
              <a:t>A random variation of jack-knife</a:t>
            </a:r>
          </a:p>
          <a:p>
            <a:pPr marL="342900" indent="-342900">
              <a:buFont typeface="Arial" panose="020B0604020202020204" pitchFamily="34" charset="0"/>
              <a:buChar char="•"/>
            </a:pPr>
            <a:r>
              <a:rPr lang="en-US" sz="2600" dirty="0" smtClean="0"/>
              <a:t>Random sampling with replacement</a:t>
            </a:r>
            <a:endParaRPr lang="en-US" sz="2600" dirty="0"/>
          </a:p>
        </p:txBody>
      </p:sp>
    </p:spTree>
    <p:extLst>
      <p:ext uri="{BB962C8B-B14F-4D97-AF65-F5344CB8AC3E}">
        <p14:creationId xmlns:p14="http://schemas.microsoft.com/office/powerpoint/2010/main" val="34977059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en-US" dirty="0"/>
              <a:t>Internal </a:t>
            </a:r>
            <a:r>
              <a:rPr lang="en-US" dirty="0" smtClean="0"/>
              <a:t>Validation – Assessing Error</a:t>
            </a:r>
            <a:endParaRPr lang="en-US" dirty="0"/>
          </a:p>
        </p:txBody>
      </p:sp>
      <p:sp>
        <p:nvSpPr>
          <p:cNvPr id="3" name="Content Placeholder 2"/>
          <p:cNvSpPr>
            <a:spLocks noGrp="1"/>
          </p:cNvSpPr>
          <p:nvPr>
            <p:ph idx="1"/>
          </p:nvPr>
        </p:nvSpPr>
        <p:spPr/>
        <p:txBody>
          <a:bodyPr/>
          <a:lstStyle/>
          <a:p>
            <a:r>
              <a:rPr lang="en-US" dirty="0" smtClean="0"/>
              <a:t>Numerical data</a:t>
            </a:r>
          </a:p>
          <a:p>
            <a:pPr lvl="1"/>
            <a:r>
              <a:rPr lang="en-US" dirty="0" smtClean="0"/>
              <a:t>Correlation (r</a:t>
            </a:r>
            <a:r>
              <a:rPr lang="en-US" baseline="30000" dirty="0" smtClean="0"/>
              <a:t>2</a:t>
            </a:r>
            <a:r>
              <a:rPr lang="en-US" dirty="0" smtClean="0"/>
              <a:t>)</a:t>
            </a:r>
          </a:p>
          <a:p>
            <a:pPr lvl="1"/>
            <a:r>
              <a:rPr lang="en-US" dirty="0" smtClean="0"/>
              <a:t>Coefficient of determination (R</a:t>
            </a:r>
            <a:r>
              <a:rPr lang="en-US" baseline="30000" dirty="0" smtClean="0"/>
              <a:t>2</a:t>
            </a:r>
            <a:r>
              <a:rPr lang="en-US" dirty="0" smtClean="0"/>
              <a:t>)</a:t>
            </a:r>
          </a:p>
          <a:p>
            <a:pPr lvl="1"/>
            <a:r>
              <a:rPr lang="en-US" dirty="0" smtClean="0"/>
              <a:t>Mean error (ME)</a:t>
            </a:r>
          </a:p>
          <a:p>
            <a:pPr lvl="1"/>
            <a:r>
              <a:rPr lang="en-US" dirty="0" smtClean="0"/>
              <a:t>Root mean square error (RMSE)</a:t>
            </a:r>
          </a:p>
          <a:p>
            <a:r>
              <a:rPr lang="en-US" dirty="0" smtClean="0"/>
              <a:t>Categorical data</a:t>
            </a:r>
          </a:p>
          <a:p>
            <a:pPr lvl="1"/>
            <a:r>
              <a:rPr lang="en-US" dirty="0" smtClean="0"/>
              <a:t>Confusion matrix (error matrix)</a:t>
            </a:r>
          </a:p>
          <a:p>
            <a:pPr lvl="1"/>
            <a:endParaRPr lang="en-US" dirty="0"/>
          </a:p>
        </p:txBody>
      </p:sp>
    </p:spTree>
    <p:extLst>
      <p:ext uri="{BB962C8B-B14F-4D97-AF65-F5344CB8AC3E}">
        <p14:creationId xmlns:p14="http://schemas.microsoft.com/office/powerpoint/2010/main" val="42312303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endParaRPr lang="en-US" dirty="0"/>
          </a:p>
        </p:txBody>
      </p:sp>
      <p:pic>
        <p:nvPicPr>
          <p:cNvPr id="1026" name="Picture 2" descr="C:\Users\jathompson\Downloads\photo.PNG"/>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4023360"/>
            <a:ext cx="5562600" cy="5486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154699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smtClean="0"/>
              <a:t>Outline</a:t>
            </a:r>
            <a:endParaRPr lang="en-US" dirty="0"/>
          </a:p>
        </p:txBody>
      </p:sp>
      <p:sp>
        <p:nvSpPr>
          <p:cNvPr id="25" name="Content Placeholder 24"/>
          <p:cNvSpPr>
            <a:spLocks noGrp="1"/>
          </p:cNvSpPr>
          <p:nvPr>
            <p:ph idx="1"/>
          </p:nvPr>
        </p:nvSpPr>
        <p:spPr/>
        <p:txBody>
          <a:bodyPr/>
          <a:lstStyle/>
          <a:p>
            <a:r>
              <a:rPr lang="en-US" dirty="0" smtClean="0"/>
              <a:t>Error</a:t>
            </a:r>
          </a:p>
          <a:p>
            <a:r>
              <a:rPr lang="en-US" dirty="0" smtClean="0"/>
              <a:t>Accuracy and precision</a:t>
            </a:r>
          </a:p>
          <a:p>
            <a:r>
              <a:rPr lang="en-US" dirty="0" smtClean="0"/>
              <a:t>Uncertainty</a:t>
            </a:r>
          </a:p>
          <a:p>
            <a:r>
              <a:rPr lang="en-US" dirty="0" smtClean="0"/>
              <a:t>Validation</a:t>
            </a:r>
            <a:endParaRPr lang="en-US" dirty="0"/>
          </a:p>
        </p:txBody>
      </p:sp>
    </p:spTree>
    <p:extLst>
      <p:ext uri="{BB962C8B-B14F-4D97-AF65-F5344CB8AC3E}">
        <p14:creationId xmlns:p14="http://schemas.microsoft.com/office/powerpoint/2010/main" val="7067858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457200" y="381000"/>
            <a:ext cx="8229600" cy="914400"/>
          </a:xfrm>
        </p:spPr>
        <p:txBody>
          <a:bodyPr>
            <a:normAutofit fontScale="90000"/>
          </a:bodyPr>
          <a:lstStyle/>
          <a:p>
            <a:r>
              <a:rPr lang="en-US" altLang="en-US" dirty="0" smtClean="0"/>
              <a:t>Internal Validation:</a:t>
            </a:r>
            <a:br>
              <a:rPr lang="en-US" altLang="en-US" dirty="0" smtClean="0"/>
            </a:br>
            <a:r>
              <a:rPr lang="en-US" altLang="en-US" dirty="0" smtClean="0"/>
              <a:t> Confusion Matrix</a:t>
            </a:r>
          </a:p>
        </p:txBody>
      </p:sp>
      <p:sp>
        <p:nvSpPr>
          <p:cNvPr id="40963" name="Rectangle 3"/>
          <p:cNvSpPr>
            <a:spLocks noGrp="1" noChangeArrowheads="1"/>
          </p:cNvSpPr>
          <p:nvPr>
            <p:ph idx="1"/>
          </p:nvPr>
        </p:nvSpPr>
        <p:spPr>
          <a:xfrm>
            <a:off x="457200" y="1600200"/>
            <a:ext cx="8229600" cy="5120640"/>
          </a:xfrm>
        </p:spPr>
        <p:txBody>
          <a:bodyPr>
            <a:noAutofit/>
          </a:bodyPr>
          <a:lstStyle/>
          <a:p>
            <a:r>
              <a:rPr lang="en-US" altLang="en-US" sz="2800" dirty="0" smtClean="0"/>
              <a:t>Overall Accuracy</a:t>
            </a:r>
          </a:p>
          <a:p>
            <a:pPr lvl="1"/>
            <a:r>
              <a:rPr lang="en-US" altLang="en-US" sz="2600" dirty="0" smtClean="0"/>
              <a:t>Number of correct observations divided by total number of observations</a:t>
            </a:r>
          </a:p>
          <a:p>
            <a:r>
              <a:rPr lang="en-US" altLang="en-US" sz="2800" dirty="0" smtClean="0"/>
              <a:t>User’s Accuracy</a:t>
            </a:r>
          </a:p>
          <a:p>
            <a:pPr lvl="1"/>
            <a:r>
              <a:rPr lang="en-US" altLang="en-US" sz="2600" dirty="0" smtClean="0"/>
              <a:t>Probability that a class on the map actually represents that category on the ground</a:t>
            </a:r>
          </a:p>
          <a:p>
            <a:r>
              <a:rPr lang="en-US" altLang="en-US" sz="2800" dirty="0" smtClean="0"/>
              <a:t>Producer’s Accuracy</a:t>
            </a:r>
          </a:p>
          <a:p>
            <a:pPr lvl="1"/>
            <a:r>
              <a:rPr lang="en-US" altLang="en-US" sz="2600" dirty="0" smtClean="0"/>
              <a:t>Probability that a ground reference observation was assigned to the correct class in the map</a:t>
            </a:r>
          </a:p>
        </p:txBody>
      </p:sp>
    </p:spTree>
    <p:extLst>
      <p:ext uri="{BB962C8B-B14F-4D97-AF65-F5344CB8AC3E}">
        <p14:creationId xmlns:p14="http://schemas.microsoft.com/office/powerpoint/2010/main" val="21106563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smtClean="0"/>
              <a:t>Confusion Matrix</a:t>
            </a:r>
          </a:p>
        </p:txBody>
      </p:sp>
      <p:graphicFrame>
        <p:nvGraphicFramePr>
          <p:cNvPr id="95519" name="Group 287"/>
          <p:cNvGraphicFramePr>
            <a:graphicFrameLocks noGrp="1"/>
          </p:cNvGraphicFramePr>
          <p:nvPr>
            <p:ph sz="half" idx="4294967295"/>
            <p:extLst>
              <p:ext uri="{D42A27DB-BD31-4B8C-83A1-F6EECF244321}">
                <p14:modId xmlns:p14="http://schemas.microsoft.com/office/powerpoint/2010/main" val="3854406085"/>
              </p:ext>
            </p:extLst>
          </p:nvPr>
        </p:nvGraphicFramePr>
        <p:xfrm>
          <a:off x="406400" y="1135063"/>
          <a:ext cx="8345486" cy="5302250"/>
        </p:xfrm>
        <a:graphic>
          <a:graphicData uri="http://schemas.openxmlformats.org/drawingml/2006/table">
            <a:tbl>
              <a:tblPr/>
              <a:tblGrid>
                <a:gridCol w="859467"/>
                <a:gridCol w="1483178"/>
                <a:gridCol w="1040015"/>
                <a:gridCol w="1081795"/>
                <a:gridCol w="1122082"/>
                <a:gridCol w="1134019"/>
                <a:gridCol w="1624930"/>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Class</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Gypsic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14</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r>
                        <a:rPr kumimoji="0" lang="en-US" sz="2200" b="1" i="0" u="none" strike="noStrike" cap="none" normalizeH="0" baseline="0" smtClean="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13</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39</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27</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42</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smtClean="0">
                          <a:ln>
                            <a:noFill/>
                          </a:ln>
                          <a:solidFill>
                            <a:schemeClr val="tx1"/>
                          </a:solidFill>
                          <a:effectLst/>
                          <a:latin typeface="+mn-lt"/>
                        </a:rPr>
                        <a:t>Overall Accuracy</a:t>
                      </a:r>
                      <a:r>
                        <a:rPr kumimoji="0" lang="en-US" sz="2000" b="1" i="0" u="none" strike="noStrike" cap="none" normalizeH="0" baseline="0" dirty="0" smtClean="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1261779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25832" y="94406"/>
            <a:ext cx="4618973" cy="3393531"/>
          </a:xfrm>
          <a:prstGeom prst="rect">
            <a:avLst/>
          </a:prstGeom>
        </p:spPr>
      </p:pic>
      <p:pic>
        <p:nvPicPr>
          <p:cNvPr id="9" name="Picture 8"/>
          <p:cNvPicPr>
            <a:picLocks noChangeAspect="1"/>
          </p:cNvPicPr>
          <p:nvPr/>
        </p:nvPicPr>
        <p:blipFill>
          <a:blip r:embed="rId4"/>
          <a:stretch>
            <a:fillRect/>
          </a:stretch>
        </p:blipFill>
        <p:spPr>
          <a:xfrm>
            <a:off x="125832" y="3487937"/>
            <a:ext cx="4259744" cy="3257287"/>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1" name="TextBox 10"/>
          <p:cNvSpPr txBox="1"/>
          <p:nvPr/>
        </p:nvSpPr>
        <p:spPr>
          <a:xfrm>
            <a:off x="5071841" y="347048"/>
            <a:ext cx="3964354" cy="1631216"/>
          </a:xfrm>
          <a:prstGeom prst="rect">
            <a:avLst/>
          </a:prstGeom>
          <a:noFill/>
        </p:spPr>
        <p:txBody>
          <a:bodyPr wrap="square" rtlCol="0">
            <a:spAutoFit/>
          </a:bodyPr>
          <a:lstStyle/>
          <a:p>
            <a:r>
              <a:rPr lang="en-US" sz="2000" b="1" dirty="0" smtClean="0"/>
              <a:t>Let’s assume that the </a:t>
            </a:r>
            <a:r>
              <a:rPr lang="en-US" sz="2000" b="1" u="sng" dirty="0" smtClean="0"/>
              <a:t>elevation</a:t>
            </a:r>
            <a:r>
              <a:rPr lang="en-US" sz="2000" b="1" dirty="0" smtClean="0"/>
              <a:t> is accurate and that we only have ONE data source (2005 High resolution aerial Image – Indiana example)</a:t>
            </a:r>
            <a:endParaRPr lang="en-US" sz="2000" b="1" dirty="0"/>
          </a:p>
        </p:txBody>
      </p:sp>
      <p:sp>
        <p:nvSpPr>
          <p:cNvPr id="4" name="Rectangle 3"/>
          <p:cNvSpPr/>
          <p:nvPr/>
        </p:nvSpPr>
        <p:spPr>
          <a:xfrm>
            <a:off x="5666202" y="2153359"/>
            <a:ext cx="2775632" cy="923330"/>
          </a:xfrm>
          <a:prstGeom prst="rect">
            <a:avLst/>
          </a:prstGeom>
        </p:spPr>
        <p:txBody>
          <a:bodyPr wrap="none">
            <a:spAutoFit/>
          </a:bodyPr>
          <a:lstStyle/>
          <a:p>
            <a:r>
              <a:rPr lang="en-US" dirty="0"/>
              <a:t>Dillon_Cr_WSH_ </a:t>
            </a:r>
            <a:r>
              <a:rPr lang="en-US" dirty="0" smtClean="0"/>
              <a:t>SD_TA.xlsx</a:t>
            </a:r>
            <a:endParaRPr lang="en-US" dirty="0"/>
          </a:p>
          <a:p>
            <a:r>
              <a:rPr lang="en-US" dirty="0"/>
              <a:t>Dillon_Cr_WSH_ </a:t>
            </a:r>
            <a:r>
              <a:rPr lang="en-US" dirty="0" smtClean="0"/>
              <a:t>SD_TA.txt</a:t>
            </a:r>
            <a:endParaRPr lang="en-US" dirty="0"/>
          </a:p>
          <a:p>
            <a:r>
              <a:rPr lang="en-US" dirty="0" smtClean="0"/>
              <a:t>Dillon_Cr_WSH</a:t>
            </a:r>
            <a:r>
              <a:rPr lang="en-US" dirty="0"/>
              <a:t>_ </a:t>
            </a:r>
            <a:r>
              <a:rPr lang="en-US" dirty="0" smtClean="0"/>
              <a:t>SD_TA.csv</a:t>
            </a:r>
            <a:endParaRPr lang="en-US" dirty="0"/>
          </a:p>
        </p:txBody>
      </p:sp>
      <p:pic>
        <p:nvPicPr>
          <p:cNvPr id="8" name="Picture 7"/>
          <p:cNvPicPr>
            <a:picLocks noChangeAspect="1"/>
          </p:cNvPicPr>
          <p:nvPr/>
        </p:nvPicPr>
        <p:blipFill rotWithShape="1">
          <a:blip r:embed="rId5" cstate="email">
            <a:extLst>
              <a:ext uri="{28A0092B-C50C-407E-A947-70E740481C1C}">
                <a14:useLocalDpi xmlns:a14="http://schemas.microsoft.com/office/drawing/2010/main"/>
              </a:ext>
            </a:extLst>
          </a:blip>
          <a:srcRect/>
          <a:stretch/>
        </p:blipFill>
        <p:spPr>
          <a:xfrm>
            <a:off x="4385576" y="3352800"/>
            <a:ext cx="4638813" cy="3392424"/>
          </a:xfrm>
          <a:prstGeom prst="rect">
            <a:avLst/>
          </a:prstGeom>
        </p:spPr>
      </p:pic>
      <p:sp>
        <p:nvSpPr>
          <p:cNvPr id="12" name="TextBox 11"/>
          <p:cNvSpPr txBox="1"/>
          <p:nvPr/>
        </p:nvSpPr>
        <p:spPr>
          <a:xfrm>
            <a:off x="752498" y="3547466"/>
            <a:ext cx="1503206" cy="523220"/>
          </a:xfrm>
          <a:prstGeom prst="rect">
            <a:avLst/>
          </a:prstGeom>
          <a:noFill/>
        </p:spPr>
        <p:txBody>
          <a:bodyPr wrap="square" rtlCol="0">
            <a:spAutoFit/>
          </a:bodyPr>
          <a:lstStyle/>
          <a:p>
            <a:r>
              <a:rPr lang="en-US" sz="1400" b="1" dirty="0" smtClean="0">
                <a:solidFill>
                  <a:schemeClr val="bg1"/>
                </a:solidFill>
              </a:rPr>
              <a:t>R2 = 0.98</a:t>
            </a:r>
          </a:p>
          <a:p>
            <a:r>
              <a:rPr lang="en-US" sz="1400" b="1" dirty="0" smtClean="0">
                <a:solidFill>
                  <a:schemeClr val="bg1"/>
                </a:solidFill>
              </a:rPr>
              <a:t>RMSE = 3.30</a:t>
            </a:r>
          </a:p>
        </p:txBody>
      </p:sp>
    </p:spTree>
    <p:extLst>
      <p:ext uri="{BB962C8B-B14F-4D97-AF65-F5344CB8AC3E}">
        <p14:creationId xmlns:p14="http://schemas.microsoft.com/office/powerpoint/2010/main" val="6519190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25832" y="94406"/>
            <a:ext cx="4606803" cy="3392424"/>
          </a:xfrm>
          <a:prstGeom prst="rect">
            <a:avLst/>
          </a:prstGeom>
          <a:ln>
            <a:noFill/>
          </a:ln>
        </p:spPr>
      </p:pic>
      <p:pic>
        <p:nvPicPr>
          <p:cNvPr id="13" name="Picture 12"/>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4424089" y="3352800"/>
            <a:ext cx="4598966" cy="3392424"/>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5" name="TextBox 14"/>
          <p:cNvSpPr txBox="1"/>
          <p:nvPr/>
        </p:nvSpPr>
        <p:spPr>
          <a:xfrm>
            <a:off x="4876799" y="344274"/>
            <a:ext cx="4194155" cy="707886"/>
          </a:xfrm>
          <a:prstGeom prst="rect">
            <a:avLst/>
          </a:prstGeom>
          <a:noFill/>
        </p:spPr>
        <p:txBody>
          <a:bodyPr wrap="square" rtlCol="0">
            <a:spAutoFit/>
          </a:bodyPr>
          <a:lstStyle/>
          <a:p>
            <a:pPr algn="ctr"/>
            <a:r>
              <a:rPr lang="en-US" sz="2000" b="1" dirty="0" smtClean="0"/>
              <a:t>Slope is the first derivative of elevation.</a:t>
            </a:r>
            <a:endParaRPr lang="en-US" sz="2000" b="1" dirty="0"/>
          </a:p>
        </p:txBody>
      </p:sp>
      <p:grpSp>
        <p:nvGrpSpPr>
          <p:cNvPr id="16" name="Group 15"/>
          <p:cNvGrpSpPr/>
          <p:nvPr/>
        </p:nvGrpSpPr>
        <p:grpSpPr>
          <a:xfrm>
            <a:off x="4953000" y="1238631"/>
            <a:ext cx="3817198" cy="1047369"/>
            <a:chOff x="2015441" y="541076"/>
            <a:chExt cx="3817198" cy="1047369"/>
          </a:xfrm>
        </p:grpSpPr>
        <p:sp>
          <p:nvSpPr>
            <p:cNvPr id="17" name="TextBox 16"/>
            <p:cNvSpPr txBox="1"/>
            <p:nvPr/>
          </p:nvSpPr>
          <p:spPr>
            <a:xfrm>
              <a:off x="2015441" y="1021422"/>
              <a:ext cx="1457069" cy="369332"/>
            </a:xfrm>
            <a:prstGeom prst="rect">
              <a:avLst/>
            </a:prstGeom>
            <a:noFill/>
          </p:spPr>
          <p:txBody>
            <a:bodyPr wrap="square" rtlCol="0">
              <a:spAutoFit/>
            </a:bodyPr>
            <a:lstStyle/>
            <a:p>
              <a:r>
                <a:rPr lang="en-US" b="1" dirty="0" smtClean="0"/>
                <a:t>Slope (%)  = </a:t>
              </a:r>
              <a:endParaRPr lang="en-US" b="1" dirty="0"/>
            </a:p>
          </p:txBody>
        </p:sp>
        <p:sp>
          <p:nvSpPr>
            <p:cNvPr id="18" name="TextBox 17"/>
            <p:cNvSpPr txBox="1"/>
            <p:nvPr/>
          </p:nvSpPr>
          <p:spPr>
            <a:xfrm>
              <a:off x="3424247" y="541076"/>
              <a:ext cx="2408392" cy="646331"/>
            </a:xfrm>
            <a:prstGeom prst="rect">
              <a:avLst/>
            </a:prstGeom>
            <a:noFill/>
          </p:spPr>
          <p:txBody>
            <a:bodyPr wrap="square" rtlCol="0">
              <a:spAutoFit/>
            </a:bodyPr>
            <a:lstStyle/>
            <a:p>
              <a:pPr algn="ctr"/>
              <a:r>
                <a:rPr lang="en-US" b="1" dirty="0" smtClean="0"/>
                <a:t>Rise </a:t>
              </a:r>
            </a:p>
            <a:p>
              <a:pPr algn="ctr"/>
              <a:r>
                <a:rPr lang="en-US" b="1" dirty="0" smtClean="0"/>
                <a:t>(change in elevation)</a:t>
              </a:r>
            </a:p>
          </p:txBody>
        </p:sp>
        <p:sp>
          <p:nvSpPr>
            <p:cNvPr id="19" name="TextBox 18"/>
            <p:cNvSpPr txBox="1"/>
            <p:nvPr/>
          </p:nvSpPr>
          <p:spPr>
            <a:xfrm>
              <a:off x="3648517" y="1219113"/>
              <a:ext cx="1969407" cy="369332"/>
            </a:xfrm>
            <a:prstGeom prst="rect">
              <a:avLst/>
            </a:prstGeom>
            <a:noFill/>
          </p:spPr>
          <p:txBody>
            <a:bodyPr wrap="square" rtlCol="0">
              <a:spAutoFit/>
            </a:bodyPr>
            <a:lstStyle/>
            <a:p>
              <a:pPr algn="ctr"/>
              <a:r>
                <a:rPr lang="en-US" b="1" dirty="0" smtClean="0"/>
                <a:t>Run (distance)</a:t>
              </a:r>
            </a:p>
          </p:txBody>
        </p:sp>
        <p:cxnSp>
          <p:nvCxnSpPr>
            <p:cNvPr id="20" name="Straight Connector 19"/>
            <p:cNvCxnSpPr/>
            <p:nvPr/>
          </p:nvCxnSpPr>
          <p:spPr>
            <a:xfrm flipV="1">
              <a:off x="3405414" y="1211633"/>
              <a:ext cx="2343575" cy="38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5593425" y="2490097"/>
            <a:ext cx="2962058" cy="461665"/>
          </a:xfrm>
          <a:prstGeom prst="rect">
            <a:avLst/>
          </a:prstGeom>
          <a:noFill/>
        </p:spPr>
        <p:txBody>
          <a:bodyPr wrap="square" rtlCol="0">
            <a:spAutoFit/>
          </a:bodyPr>
          <a:lstStyle/>
          <a:p>
            <a:pPr algn="ctr"/>
            <a:r>
              <a:rPr lang="en-US" sz="2400" b="1" dirty="0" smtClean="0"/>
              <a:t>What happened?</a:t>
            </a:r>
            <a:endParaRPr lang="en-US" sz="2400" b="1" dirty="0"/>
          </a:p>
        </p:txBody>
      </p:sp>
      <p:pic>
        <p:nvPicPr>
          <p:cNvPr id="14" name="Picture 13"/>
          <p:cNvPicPr>
            <a:picLocks noChangeAspect="1"/>
          </p:cNvPicPr>
          <p:nvPr/>
        </p:nvPicPr>
        <p:blipFill>
          <a:blip r:embed="rId5"/>
          <a:stretch>
            <a:fillRect/>
          </a:stretch>
        </p:blipFill>
        <p:spPr>
          <a:xfrm>
            <a:off x="125832" y="3486830"/>
            <a:ext cx="4308545" cy="3258394"/>
          </a:xfrm>
          <a:prstGeom prst="rect">
            <a:avLst/>
          </a:prstGeom>
        </p:spPr>
      </p:pic>
      <p:sp>
        <p:nvSpPr>
          <p:cNvPr id="22" name="TextBox 21"/>
          <p:cNvSpPr txBox="1"/>
          <p:nvPr/>
        </p:nvSpPr>
        <p:spPr>
          <a:xfrm>
            <a:off x="705725" y="3546912"/>
            <a:ext cx="1503206" cy="523220"/>
          </a:xfrm>
          <a:prstGeom prst="rect">
            <a:avLst/>
          </a:prstGeom>
          <a:noFill/>
        </p:spPr>
        <p:txBody>
          <a:bodyPr wrap="square" rtlCol="0">
            <a:spAutoFit/>
          </a:bodyPr>
          <a:lstStyle/>
          <a:p>
            <a:r>
              <a:rPr lang="en-US" sz="1400" b="1" dirty="0" smtClean="0">
                <a:solidFill>
                  <a:schemeClr val="bg1"/>
                </a:solidFill>
              </a:rPr>
              <a:t>R2 = 0.38</a:t>
            </a:r>
          </a:p>
          <a:p>
            <a:r>
              <a:rPr lang="en-US" sz="1400" b="1" dirty="0" smtClean="0">
                <a:solidFill>
                  <a:schemeClr val="bg1"/>
                </a:solidFill>
              </a:rPr>
              <a:t>RMSE = 6.0</a:t>
            </a:r>
          </a:p>
        </p:txBody>
      </p:sp>
    </p:spTree>
    <p:extLst>
      <p:ext uri="{BB962C8B-B14F-4D97-AF65-F5344CB8AC3E}">
        <p14:creationId xmlns:p14="http://schemas.microsoft.com/office/powerpoint/2010/main" val="31146370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sz="half" idx="1"/>
          </p:nvPr>
        </p:nvSpPr>
        <p:spPr/>
        <p:txBody>
          <a:bodyPr/>
          <a:lstStyle/>
          <a:p>
            <a:r>
              <a:rPr lang="en-US" dirty="0" smtClean="0"/>
              <a:t>Random Forest probability model of </a:t>
            </a:r>
            <a:r>
              <a:rPr lang="en-US" dirty="0" err="1" smtClean="0"/>
              <a:t>spodic</a:t>
            </a:r>
            <a:r>
              <a:rPr lang="en-US" dirty="0" smtClean="0"/>
              <a:t> expression (i.e., SI = 0 vs. SI &gt; 0)</a:t>
            </a:r>
          </a:p>
          <a:p>
            <a:pPr lvl="1"/>
            <a:r>
              <a:rPr lang="en-US" dirty="0" smtClean="0"/>
              <a:t>Terrain derivatives from </a:t>
            </a:r>
            <a:r>
              <a:rPr lang="en-US" dirty="0"/>
              <a:t>National Elevation Dataset (~27.5-meter resolution</a:t>
            </a:r>
            <a:r>
              <a:rPr lang="en-US" dirty="0" smtClean="0"/>
              <a:t>)</a:t>
            </a:r>
          </a:p>
          <a:p>
            <a:pPr lvl="1"/>
            <a:r>
              <a:rPr lang="en-US" dirty="0" smtClean="0"/>
              <a:t>Landsat </a:t>
            </a:r>
            <a:r>
              <a:rPr lang="en-US" dirty="0" err="1"/>
              <a:t>Geocover</a:t>
            </a:r>
            <a:r>
              <a:rPr lang="en-US" dirty="0"/>
              <a:t> 2000 (14.5-meter resolution, resampled to 27.5-m)</a:t>
            </a:r>
            <a:endParaRPr lang="en-US" dirty="0" smtClean="0"/>
          </a:p>
        </p:txBody>
      </p:sp>
      <p:pic>
        <p:nvPicPr>
          <p:cNvPr id="8" name="Picture 7"/>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572000" y="1032165"/>
            <a:ext cx="4239494" cy="5486400"/>
          </a:xfrm>
          <a:prstGeom prst="rect">
            <a:avLst/>
          </a:prstGeom>
        </p:spPr>
      </p:pic>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345022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3"/>
          <p:cNvSpPr>
            <a:spLocks noGrp="1"/>
          </p:cNvSpPr>
          <p:nvPr>
            <p:ph idx="1"/>
          </p:nvPr>
        </p:nvSpPr>
        <p:spPr/>
        <p:txBody>
          <a:bodyPr>
            <a:normAutofit fontScale="92500" lnSpcReduction="20000"/>
          </a:bodyPr>
          <a:lstStyle/>
          <a:p>
            <a:r>
              <a:rPr lang="en-US" dirty="0" smtClean="0"/>
              <a:t>Apparent Validation</a:t>
            </a:r>
          </a:p>
          <a:p>
            <a:pPr lvl="1"/>
            <a:r>
              <a:rPr lang="en-US" dirty="0" smtClean="0"/>
              <a:t>Full model (n=322)</a:t>
            </a:r>
          </a:p>
          <a:p>
            <a:pPr lvl="2"/>
            <a:r>
              <a:rPr lang="en-US" dirty="0" smtClean="0"/>
              <a:t>Out Of Bag error = 29.5% </a:t>
            </a:r>
          </a:p>
          <a:p>
            <a:r>
              <a:rPr lang="en-US" dirty="0" smtClean="0"/>
              <a:t>Internal Validation</a:t>
            </a:r>
          </a:p>
          <a:p>
            <a:pPr lvl="1"/>
            <a:r>
              <a:rPr lang="en-US" dirty="0" smtClean="0"/>
              <a:t>Split-sample</a:t>
            </a:r>
          </a:p>
          <a:p>
            <a:pPr lvl="2"/>
            <a:r>
              <a:rPr lang="en-US" dirty="0" smtClean="0"/>
              <a:t>Training set (n=208)</a:t>
            </a:r>
          </a:p>
          <a:p>
            <a:pPr lvl="2"/>
            <a:r>
              <a:rPr lang="en-US" dirty="0" smtClean="0"/>
              <a:t>Test set </a:t>
            </a:r>
            <a:r>
              <a:rPr lang="en-US" dirty="0"/>
              <a:t>(n=114</a:t>
            </a:r>
            <a:r>
              <a:rPr lang="en-US" dirty="0" smtClean="0"/>
              <a:t>)</a:t>
            </a:r>
          </a:p>
          <a:p>
            <a:pPr lvl="2"/>
            <a:r>
              <a:rPr lang="en-US" dirty="0" smtClean="0"/>
              <a:t>0.57 probability threshold</a:t>
            </a:r>
          </a:p>
          <a:p>
            <a:pPr lvl="2"/>
            <a:r>
              <a:rPr lang="en-US" dirty="0"/>
              <a:t>E</a:t>
            </a:r>
            <a:r>
              <a:rPr lang="en-US" dirty="0" smtClean="0"/>
              <a:t>rror = 30%</a:t>
            </a:r>
          </a:p>
          <a:p>
            <a:pPr lvl="2"/>
            <a:r>
              <a:rPr lang="en-US" dirty="0" smtClean="0"/>
              <a:t>Confusion matrix</a:t>
            </a:r>
          </a:p>
          <a:p>
            <a:r>
              <a:rPr lang="en-US" dirty="0" smtClean="0"/>
              <a:t>External Validation</a:t>
            </a:r>
          </a:p>
          <a:p>
            <a:pPr lvl="1"/>
            <a:r>
              <a:rPr lang="en-US" dirty="0" smtClean="0"/>
              <a:t>Independent plot data (n=24)</a:t>
            </a:r>
          </a:p>
          <a:p>
            <a:pPr lvl="2"/>
            <a:r>
              <a:rPr lang="en-US" dirty="0" smtClean="0"/>
              <a:t>88.1% accuracy</a:t>
            </a:r>
          </a:p>
        </p:txBody>
      </p:sp>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28166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Confusion Matrix</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85731117"/>
              </p:ext>
            </p:extLst>
          </p:nvPr>
        </p:nvGraphicFramePr>
        <p:xfrm>
          <a:off x="1104900" y="2209800"/>
          <a:ext cx="6934200" cy="3733800"/>
        </p:xfrm>
        <a:graphic>
          <a:graphicData uri="http://schemas.openxmlformats.org/drawingml/2006/table">
            <a:tbl>
              <a:tblPr/>
              <a:tblGrid>
                <a:gridCol w="1313690"/>
                <a:gridCol w="1321156"/>
                <a:gridCol w="1433118"/>
                <a:gridCol w="1433118"/>
                <a:gridCol w="1433118"/>
              </a:tblGrid>
              <a:tr h="746760">
                <a:tc gridSpan="2">
                  <a:txBody>
                    <a:bodyPr/>
                    <a:lstStyle/>
                    <a:p>
                      <a:pPr algn="ctr" rtl="0" fontAlgn="b"/>
                      <a:r>
                        <a:rPr lang="en-US" sz="2800" b="0" i="1" u="none" strike="noStrike" dirty="0">
                          <a:solidFill>
                            <a:srgbClr val="FFC000"/>
                          </a:solidFill>
                          <a:effectLst/>
                          <a:latin typeface="Calibri"/>
                        </a:rPr>
                        <a:t>0.57 threshold</a:t>
                      </a:r>
                    </a:p>
                  </a:txBody>
                  <a:tcPr marL="9525" marR="9525" marT="9525"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gridSpan="2">
                  <a:txBody>
                    <a:bodyPr/>
                    <a:lstStyle/>
                    <a:p>
                      <a:pPr algn="ctr" rtl="0" fontAlgn="b"/>
                      <a:r>
                        <a:rPr lang="en-US" sz="2800" b="0" i="0" u="none" strike="noStrike" dirty="0" smtClean="0">
                          <a:solidFill>
                            <a:schemeClr val="tx1"/>
                          </a:solidFill>
                          <a:effectLst/>
                          <a:latin typeface="Calibri"/>
                        </a:rPr>
                        <a:t>observed</a:t>
                      </a:r>
                      <a:endParaRPr lang="en-US" sz="2800" b="0" i="0" u="none" strike="noStrike" dirty="0">
                        <a:solidFill>
                          <a:schemeClr val="tx1"/>
                        </a:solidFill>
                        <a:effectLst/>
                        <a:latin typeface="Calibri"/>
                      </a:endParaRPr>
                    </a:p>
                  </a:txBody>
                  <a:tcPr marL="9525" marR="9525" marT="9525" marB="0" anchor="ctr">
                    <a:lnL>
                      <a:noFill/>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noFill/>
                  </a:tcPr>
                </a:tc>
              </a:tr>
              <a:tr h="746760">
                <a:tc>
                  <a:txBody>
                    <a:bodyPr/>
                    <a:lstStyle/>
                    <a:p>
                      <a:pPr algn="ctr" rtl="0" fontAlgn="b"/>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 </a:t>
                      </a:r>
                    </a:p>
                  </a:txBody>
                  <a:tcPr marL="9525" marR="9525" marT="9525" marB="0" anchor="ctr">
                    <a:lnL>
                      <a:noFill/>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a:noFill/>
                    </a:lnT>
                    <a:lnB>
                      <a:noFill/>
                    </a:lnB>
                    <a:noFill/>
                  </a:tcPr>
                </a:tc>
              </a:tr>
              <a:tr h="746760">
                <a:tc rowSpan="2">
                  <a:txBody>
                    <a:bodyPr/>
                    <a:lstStyle/>
                    <a:p>
                      <a:pPr algn="ctr" rtl="0" fontAlgn="ctr"/>
                      <a:r>
                        <a:rPr lang="en-US" sz="2800" b="0" i="0" u="none" strike="noStrike" dirty="0" smtClean="0">
                          <a:solidFill>
                            <a:schemeClr val="tx1"/>
                          </a:solidFill>
                          <a:effectLst/>
                          <a:latin typeface="Calibri"/>
                        </a:rPr>
                        <a:t>predicted</a:t>
                      </a:r>
                      <a:endParaRPr lang="en-US" sz="2800" b="0" i="0" u="none" strike="noStrike" dirty="0">
                        <a:solidFill>
                          <a:schemeClr val="tx1"/>
                        </a:solidFill>
                        <a:effectLst/>
                        <a:latin typeface="Calibri"/>
                      </a:endParaRPr>
                    </a:p>
                  </a:txBody>
                  <a:tcPr marL="9525" marR="9525" marT="9525" marB="0" vert="vert27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22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46.3</a:t>
                      </a:r>
                      <a:r>
                        <a:rPr lang="en-US" sz="2800" b="0" i="0" u="none" strike="noStrike" dirty="0">
                          <a:solidFill>
                            <a:schemeClr val="tx1"/>
                          </a:solidFill>
                          <a:effectLst/>
                          <a:latin typeface="Calibri"/>
                        </a:rPr>
                        <a: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r>
              <a:tr h="746760">
                <a:tc vMerge="1">
                  <a:txBody>
                    <a:bodyPr/>
                    <a:lstStyle/>
                    <a:p>
                      <a:endParaRPr lang="en-US"/>
                    </a:p>
                  </a:txBody>
                  <a:tcPr/>
                </a:tc>
                <a:tc>
                  <a:txBody>
                    <a:bodyPr/>
                    <a:lstStyle/>
                    <a:p>
                      <a:pPr algn="ctr" rtl="0" fontAlgn="ct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b"/>
                      <a:r>
                        <a:rPr lang="en-US" sz="2800" b="0" i="0" u="none" strike="noStrike" dirty="0" smtClean="0">
                          <a:solidFill>
                            <a:schemeClr val="tx1"/>
                          </a:solidFill>
                          <a:effectLst/>
                          <a:latin typeface="Calibri"/>
                        </a:rPr>
                        <a:t>12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83.6%</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r h="746760">
                <a:tc>
                  <a:txBody>
                    <a:bodyPr/>
                    <a:lstStyle/>
                    <a:p>
                      <a:pPr algn="ctr" rtl="0" fontAlgn="ctr"/>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w="12700" cap="flat" cmpd="sng" algn="ctr">
                      <a:noFill/>
                      <a:prstDash val="solid"/>
                      <a:round/>
                      <a:headEnd type="none" w="med" len="med"/>
                      <a:tailEnd type="none" w="med" len="med"/>
                    </a:lnB>
                    <a:noFill/>
                  </a:tcPr>
                </a:tc>
                <a:tc>
                  <a:txBody>
                    <a:bodyPr/>
                    <a:lstStyle/>
                    <a:p>
                      <a:pPr algn="ctr" rtl="0" fontAlgn="ctr"/>
                      <a:r>
                        <a:rPr lang="en-US" sz="2800" b="0" i="0" u="none" strike="noStrike" dirty="0">
                          <a:solidFill>
                            <a:schemeClr val="tx1"/>
                          </a:solidFill>
                          <a:effectLst/>
                          <a:latin typeface="Calibri"/>
                        </a:rPr>
                        <a:t> </a:t>
                      </a:r>
                    </a:p>
                  </a:txBody>
                  <a:tcPr marL="9525" marR="9525" marT="9525" marB="0" anchor="ctr">
                    <a:lnL>
                      <a:noFill/>
                    </a:lnL>
                    <a:lnR>
                      <a:noFill/>
                    </a:lnR>
                    <a:lnT>
                      <a:noFill/>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61.3</a:t>
                      </a:r>
                      <a:r>
                        <a:rPr lang="en-US" sz="2800" b="0" i="0" u="none" strike="noStrike" dirty="0">
                          <a:solidFill>
                            <a:schemeClr val="tx1"/>
                          </a:solidFill>
                          <a:effectLst/>
                          <a:latin typeface="Calibri"/>
                        </a:rPr>
                        <a:t>%</a:t>
                      </a: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73.5%</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r>
                        <a:rPr lang="en-US" sz="2800" b="0" i="1" u="none" strike="noStrike" dirty="0" smtClean="0">
                          <a:solidFill>
                            <a:srgbClr val="FFC000"/>
                          </a:solidFill>
                          <a:effectLst/>
                          <a:latin typeface="Calibri"/>
                        </a:rPr>
                        <a:t>70.2%</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cxnSp>
        <p:nvCxnSpPr>
          <p:cNvPr id="6" name="Straight Arrow Connector 5"/>
          <p:cNvCxnSpPr/>
          <p:nvPr/>
        </p:nvCxnSpPr>
        <p:spPr>
          <a:xfrm>
            <a:off x="7315200" y="2057400"/>
            <a:ext cx="0" cy="175260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447800" y="5562600"/>
            <a:ext cx="2286000" cy="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1802" y="1411069"/>
            <a:ext cx="1035604" cy="646331"/>
          </a:xfrm>
          <a:prstGeom prst="rect">
            <a:avLst/>
          </a:prstGeom>
          <a:noFill/>
        </p:spPr>
        <p:txBody>
          <a:bodyPr wrap="none" rtlCol="0">
            <a:spAutoFit/>
          </a:bodyPr>
          <a:lstStyle/>
          <a:p>
            <a:pPr algn="ctr"/>
            <a:r>
              <a:rPr lang="en-US" b="1" dirty="0" smtClean="0">
                <a:solidFill>
                  <a:srgbClr val="FF0000"/>
                </a:solidFill>
              </a:rPr>
              <a:t>User’s</a:t>
            </a:r>
          </a:p>
          <a:p>
            <a:pPr algn="ctr"/>
            <a:r>
              <a:rPr lang="en-US" b="1" dirty="0" smtClean="0">
                <a:solidFill>
                  <a:srgbClr val="FF0000"/>
                </a:solidFill>
              </a:rPr>
              <a:t>Accuracy</a:t>
            </a:r>
            <a:endParaRPr lang="en-US" b="1" dirty="0">
              <a:solidFill>
                <a:srgbClr val="FF0000"/>
              </a:solidFill>
            </a:endParaRPr>
          </a:p>
        </p:txBody>
      </p:sp>
      <p:sp>
        <p:nvSpPr>
          <p:cNvPr id="11" name="TextBox 10"/>
          <p:cNvSpPr txBox="1"/>
          <p:nvPr/>
        </p:nvSpPr>
        <p:spPr>
          <a:xfrm>
            <a:off x="376570" y="5239434"/>
            <a:ext cx="1196866" cy="646331"/>
          </a:xfrm>
          <a:prstGeom prst="rect">
            <a:avLst/>
          </a:prstGeom>
          <a:noFill/>
        </p:spPr>
        <p:txBody>
          <a:bodyPr wrap="none" rtlCol="0">
            <a:spAutoFit/>
          </a:bodyPr>
          <a:lstStyle/>
          <a:p>
            <a:pPr algn="ctr"/>
            <a:r>
              <a:rPr lang="en-US" b="1" dirty="0" smtClean="0">
                <a:solidFill>
                  <a:srgbClr val="FF0000"/>
                </a:solidFill>
              </a:rPr>
              <a:t>Producer’s</a:t>
            </a:r>
          </a:p>
          <a:p>
            <a:pPr algn="ctr"/>
            <a:r>
              <a:rPr lang="en-US" b="1" dirty="0" smtClean="0">
                <a:solidFill>
                  <a:srgbClr val="FF0000"/>
                </a:solidFill>
              </a:rPr>
              <a:t>Accuracy</a:t>
            </a:r>
            <a:endParaRPr lang="en-US" b="1" dirty="0">
              <a:solidFill>
                <a:srgbClr val="FF0000"/>
              </a:solidFill>
            </a:endParaRPr>
          </a:p>
        </p:txBody>
      </p:sp>
      <p:sp>
        <p:nvSpPr>
          <p:cNvPr id="12" name="TextBox 11"/>
          <p:cNvSpPr txBox="1"/>
          <p:nvPr/>
        </p:nvSpPr>
        <p:spPr>
          <a:xfrm>
            <a:off x="7727396" y="5638800"/>
            <a:ext cx="1035604" cy="646331"/>
          </a:xfrm>
          <a:prstGeom prst="rect">
            <a:avLst/>
          </a:prstGeom>
          <a:noFill/>
        </p:spPr>
        <p:txBody>
          <a:bodyPr wrap="none" rtlCol="0">
            <a:spAutoFit/>
          </a:bodyPr>
          <a:lstStyle/>
          <a:p>
            <a:pPr algn="ctr"/>
            <a:r>
              <a:rPr lang="en-US" b="1" dirty="0" smtClean="0">
                <a:solidFill>
                  <a:srgbClr val="FF0000"/>
                </a:solidFill>
              </a:rPr>
              <a:t>Overall</a:t>
            </a:r>
          </a:p>
          <a:p>
            <a:pPr algn="ctr"/>
            <a:r>
              <a:rPr lang="en-US" b="1" dirty="0" smtClean="0">
                <a:solidFill>
                  <a:srgbClr val="FF0000"/>
                </a:solidFill>
              </a:rPr>
              <a:t>Accuracy</a:t>
            </a:r>
            <a:endParaRPr lang="en-US" b="1" dirty="0">
              <a:solidFill>
                <a:srgbClr val="FF0000"/>
              </a:solidFill>
            </a:endParaRPr>
          </a:p>
        </p:txBody>
      </p:sp>
      <p:sp>
        <p:nvSpPr>
          <p:cNvPr id="13" name="TextBox 12"/>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51337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25000" lnSpcReduction="20000"/>
          </a:bodyPr>
          <a:lstStyle/>
          <a:p>
            <a:pPr>
              <a:spcAft>
                <a:spcPts val="600"/>
              </a:spcAft>
            </a:pPr>
            <a:r>
              <a:rPr lang="en-US" sz="8000" dirty="0" smtClean="0">
                <a:effectLst/>
              </a:rPr>
              <a:t>Fortmann-Roe, S. 2012. Understanding the </a:t>
            </a:r>
            <a:r>
              <a:rPr lang="en-US" sz="8000" dirty="0">
                <a:effectLst/>
              </a:rPr>
              <a:t>bias-variance trade-off. </a:t>
            </a:r>
            <a:r>
              <a:rPr lang="en-US" sz="8000" dirty="0">
                <a:effectLst/>
                <a:hlinkClick r:id="rId3"/>
              </a:rPr>
              <a:t>http://</a:t>
            </a:r>
            <a:r>
              <a:rPr lang="en-US" sz="8000" dirty="0" smtClean="0">
                <a:effectLst/>
                <a:hlinkClick r:id="rId3"/>
              </a:rPr>
              <a:t>scott.fortmann-roe.com/docs/BiasVariance.html</a:t>
            </a:r>
            <a:r>
              <a:rPr lang="en-US" sz="8000" dirty="0" smtClean="0">
                <a:effectLst/>
              </a:rPr>
              <a:t> </a:t>
            </a:r>
            <a:endParaRPr lang="en-US" sz="8000" dirty="0">
              <a:effectLst/>
            </a:endParaRPr>
          </a:p>
          <a:p>
            <a:pPr>
              <a:spcAft>
                <a:spcPts val="600"/>
              </a:spcAft>
            </a:pPr>
            <a:r>
              <a:rPr lang="en-US" sz="8000" dirty="0" smtClean="0">
                <a:effectLst/>
              </a:rPr>
              <a:t>Gutierrez-Osuna, R. Cross-validation. Texas </a:t>
            </a:r>
            <a:r>
              <a:rPr lang="en-US" sz="8000" dirty="0">
                <a:effectLst/>
              </a:rPr>
              <a:t>A&amp;M University. </a:t>
            </a:r>
            <a:r>
              <a:rPr lang="en-US" sz="8000" dirty="0">
                <a:effectLst/>
                <a:hlinkClick r:id="rId4"/>
              </a:rPr>
              <a:t>http://</a:t>
            </a:r>
            <a:r>
              <a:rPr lang="en-US" sz="8000" dirty="0" smtClean="0">
                <a:effectLst/>
                <a:hlinkClick r:id="rId4"/>
              </a:rPr>
              <a:t>research.cs.tamu.edu/prism/lectures/pr/pr_l13.pdf</a:t>
            </a:r>
            <a:r>
              <a:rPr lang="en-US" sz="8000" dirty="0" smtClean="0">
                <a:effectLst/>
              </a:rPr>
              <a:t> </a:t>
            </a:r>
            <a:endParaRPr lang="en-US" sz="8000" dirty="0">
              <a:effectLst/>
            </a:endParaRPr>
          </a:p>
          <a:p>
            <a:pPr>
              <a:spcAft>
                <a:spcPts val="600"/>
              </a:spcAft>
            </a:pPr>
            <a:r>
              <a:rPr lang="en-US" sz="8000" dirty="0" err="1" smtClean="0">
                <a:effectLst/>
              </a:rPr>
              <a:t>Heuvelink</a:t>
            </a:r>
            <a:r>
              <a:rPr lang="en-US" sz="8000" dirty="0" smtClean="0">
                <a:effectLst/>
              </a:rPr>
              <a:t>, G. 2012. </a:t>
            </a:r>
            <a:r>
              <a:rPr lang="en-US" sz="8000" dirty="0" err="1" smtClean="0">
                <a:effectLst/>
              </a:rPr>
              <a:t>GlobalSoilMap</a:t>
            </a:r>
            <a:r>
              <a:rPr lang="en-US" sz="8000" dirty="0" smtClean="0">
                <a:effectLst/>
              </a:rPr>
              <a:t> and soil survey uncertainty workshop. Lincoln, NR</a:t>
            </a:r>
            <a:r>
              <a:rPr lang="en-US" sz="8000" dirty="0">
                <a:effectLst/>
              </a:rPr>
              <a:t>. </a:t>
            </a:r>
            <a:r>
              <a:rPr lang="en-US" sz="8000" dirty="0" smtClean="0">
                <a:effectLst/>
                <a:hlinkClick r:id="rId5"/>
              </a:rPr>
              <a:t>http</a:t>
            </a:r>
            <a:r>
              <a:rPr lang="en-US" sz="8000" dirty="0">
                <a:effectLst/>
                <a:hlinkClick r:id="rId5"/>
              </a:rPr>
              <a:t>://</a:t>
            </a:r>
            <a:r>
              <a:rPr lang="en-US" sz="8000" dirty="0" smtClean="0">
                <a:effectLst/>
                <a:hlinkClick r:id="rId5"/>
              </a:rPr>
              <a:t>www.nrcs.usda.gov/Internet/FSE_DOCUMENTS/nrcs142p2_050741.pdf</a:t>
            </a:r>
            <a:r>
              <a:rPr lang="en-US" sz="8000" dirty="0" smtClean="0">
                <a:effectLst/>
              </a:rPr>
              <a:t> </a:t>
            </a:r>
          </a:p>
          <a:p>
            <a:pPr>
              <a:spcAft>
                <a:spcPts val="600"/>
              </a:spcAft>
            </a:pPr>
            <a:r>
              <a:rPr lang="en-US" sz="8000" dirty="0" err="1" smtClean="0">
                <a:effectLst/>
              </a:rPr>
              <a:t>Nauman</a:t>
            </a:r>
            <a:r>
              <a:rPr lang="en-US" sz="8000" dirty="0">
                <a:effectLst/>
              </a:rPr>
              <a:t>, T.W., J.A. Thompson, S. J. Teets, T.A. Dilliplane, J.W. Bell, S.J. Connolly, H.J. Liebermann, K.M. Yoast. 2015. Ghosts of the forest: mapping </a:t>
            </a:r>
            <a:r>
              <a:rPr lang="en-US" sz="8000" dirty="0" err="1">
                <a:effectLst/>
              </a:rPr>
              <a:t>pedomemory</a:t>
            </a:r>
            <a:r>
              <a:rPr lang="en-US" sz="8000" dirty="0">
                <a:effectLst/>
              </a:rPr>
              <a:t> to guide forest restoration. </a:t>
            </a:r>
            <a:r>
              <a:rPr lang="en-US" sz="8000" dirty="0" err="1">
                <a:effectLst/>
              </a:rPr>
              <a:t>Geoderma</a:t>
            </a:r>
            <a:r>
              <a:rPr lang="en-US" sz="8000" dirty="0">
                <a:effectLst/>
              </a:rPr>
              <a:t>. 247-248, 51-64.</a:t>
            </a:r>
          </a:p>
          <a:p>
            <a:pPr>
              <a:spcAft>
                <a:spcPts val="600"/>
              </a:spcAft>
            </a:pPr>
            <a:r>
              <a:rPr lang="en-US" sz="8000" dirty="0" smtClean="0">
                <a:effectLst/>
              </a:rPr>
              <a:t>Robinson, N.J., K.K. </a:t>
            </a:r>
            <a:r>
              <a:rPr lang="en-US" sz="8000" dirty="0" err="1" smtClean="0">
                <a:effectLst/>
              </a:rPr>
              <a:t>Benke</a:t>
            </a:r>
            <a:r>
              <a:rPr lang="en-US" sz="8000" dirty="0" smtClean="0">
                <a:effectLst/>
              </a:rPr>
              <a:t>, and S. </a:t>
            </a:r>
            <a:r>
              <a:rPr lang="en-US" sz="8000" dirty="0" err="1" smtClean="0">
                <a:effectLst/>
              </a:rPr>
              <a:t>Norng</a:t>
            </a:r>
            <a:r>
              <a:rPr lang="en-US" sz="8000" dirty="0" smtClean="0">
                <a:effectLst/>
              </a:rPr>
              <a:t>. 2015. Identification </a:t>
            </a:r>
            <a:r>
              <a:rPr lang="en-US" sz="8000" dirty="0">
                <a:effectLst/>
              </a:rPr>
              <a:t>and interpretation of sources of </a:t>
            </a:r>
            <a:r>
              <a:rPr lang="en-US" sz="8000" dirty="0" smtClean="0">
                <a:effectLst/>
              </a:rPr>
              <a:t>uncertainty in </a:t>
            </a:r>
            <a:r>
              <a:rPr lang="en-US" sz="8000" dirty="0">
                <a:effectLst/>
              </a:rPr>
              <a:t>soils change in a global systems-based modelling </a:t>
            </a:r>
            <a:r>
              <a:rPr lang="en-US" sz="8000" dirty="0" smtClean="0">
                <a:effectLst/>
              </a:rPr>
              <a:t>process. Soil Research. 53:592-604. </a:t>
            </a:r>
          </a:p>
          <a:p>
            <a:pPr>
              <a:spcAft>
                <a:spcPts val="600"/>
              </a:spcAft>
            </a:pPr>
            <a:r>
              <a:rPr lang="en-US" sz="8000" dirty="0" smtClean="0">
                <a:effectLst/>
              </a:rPr>
              <a:t>Thompson, J.A., J.C. Bell, and C.A. Butler. 1997. </a:t>
            </a:r>
            <a:r>
              <a:rPr lang="en-US" sz="8000" dirty="0">
                <a:effectLst/>
              </a:rPr>
              <a:t>Quantitative </a:t>
            </a:r>
            <a:r>
              <a:rPr lang="en-US" sz="8000" dirty="0" smtClean="0">
                <a:effectLst/>
              </a:rPr>
              <a:t>soil-landscape modeling </a:t>
            </a:r>
            <a:r>
              <a:rPr lang="en-US" sz="8000" dirty="0">
                <a:effectLst/>
              </a:rPr>
              <a:t>for </a:t>
            </a:r>
            <a:r>
              <a:rPr lang="en-US" sz="8000" dirty="0" smtClean="0">
                <a:effectLst/>
              </a:rPr>
              <a:t>estimating </a:t>
            </a:r>
            <a:r>
              <a:rPr lang="en-US" sz="8000" dirty="0">
                <a:effectLst/>
              </a:rPr>
              <a:t>the </a:t>
            </a:r>
            <a:r>
              <a:rPr lang="en-US" sz="8000" dirty="0" smtClean="0">
                <a:effectLst/>
              </a:rPr>
              <a:t>areal extent </a:t>
            </a:r>
            <a:r>
              <a:rPr lang="en-US" sz="8000" dirty="0">
                <a:effectLst/>
              </a:rPr>
              <a:t>of </a:t>
            </a:r>
            <a:r>
              <a:rPr lang="en-US" sz="8000" dirty="0" smtClean="0">
                <a:effectLst/>
              </a:rPr>
              <a:t>hydromorphic soils. Soil Science Society of America Journal. 61(3): 971-980.</a:t>
            </a:r>
            <a:endParaRPr lang="en-US" sz="2400" dirty="0">
              <a:effectLst/>
            </a:endParaRPr>
          </a:p>
        </p:txBody>
      </p:sp>
    </p:spTree>
    <p:extLst>
      <p:ext uri="{BB962C8B-B14F-4D97-AF65-F5344CB8AC3E}">
        <p14:creationId xmlns:p14="http://schemas.microsoft.com/office/powerpoint/2010/main" val="35628874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Common Sources of Error </a:t>
            </a:r>
            <a:endParaRPr lang="en-GB" dirty="0"/>
          </a:p>
        </p:txBody>
      </p:sp>
      <p:sp>
        <p:nvSpPr>
          <p:cNvPr id="3" name="Content Placeholder 2"/>
          <p:cNvSpPr>
            <a:spLocks noGrp="1"/>
          </p:cNvSpPr>
          <p:nvPr>
            <p:ph idx="1"/>
          </p:nvPr>
        </p:nvSpPr>
        <p:spPr/>
        <p:txBody>
          <a:bodyPr/>
          <a:lstStyle/>
          <a:p>
            <a:r>
              <a:rPr lang="nl-NL" dirty="0" smtClean="0"/>
              <a:t>Interpretation errors</a:t>
            </a:r>
          </a:p>
          <a:p>
            <a:r>
              <a:rPr lang="nl-NL" dirty="0"/>
              <a:t>Measurement </a:t>
            </a:r>
            <a:r>
              <a:rPr lang="nl-NL" dirty="0" smtClean="0"/>
              <a:t>errors</a:t>
            </a:r>
          </a:p>
          <a:p>
            <a:pPr lvl="1"/>
            <a:r>
              <a:rPr lang="nl-NL" dirty="0" smtClean="0"/>
              <a:t>Field</a:t>
            </a:r>
          </a:p>
          <a:p>
            <a:pPr lvl="1"/>
            <a:r>
              <a:rPr lang="nl-NL" dirty="0" smtClean="0"/>
              <a:t>Laboratory</a:t>
            </a:r>
          </a:p>
          <a:p>
            <a:r>
              <a:rPr lang="nl-NL" dirty="0" smtClean="0"/>
              <a:t>Digitization errors</a:t>
            </a:r>
          </a:p>
          <a:p>
            <a:r>
              <a:rPr lang="nl-NL" dirty="0" smtClean="0"/>
              <a:t>Classification errors</a:t>
            </a:r>
          </a:p>
          <a:p>
            <a:r>
              <a:rPr lang="nl-NL" dirty="0" smtClean="0"/>
              <a:t>Generalization errors</a:t>
            </a:r>
          </a:p>
          <a:p>
            <a:r>
              <a:rPr lang="nl-NL" dirty="0" smtClean="0"/>
              <a:t>Interpolation errors</a:t>
            </a:r>
          </a:p>
          <a:p>
            <a:endParaRPr lang="en-GB"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9302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Error</a:t>
            </a:r>
            <a:endParaRPr lang="en-GB" dirty="0"/>
          </a:p>
        </p:txBody>
      </p:sp>
      <p:sp>
        <p:nvSpPr>
          <p:cNvPr id="3" name="Content Placeholder 2"/>
          <p:cNvSpPr>
            <a:spLocks noGrp="1"/>
          </p:cNvSpPr>
          <p:nvPr>
            <p:ph idx="1"/>
          </p:nvPr>
        </p:nvSpPr>
        <p:spPr/>
        <p:txBody>
          <a:bodyPr/>
          <a:lstStyle/>
          <a:p>
            <a:pPr marL="0" indent="0">
              <a:buNone/>
            </a:pPr>
            <a:r>
              <a:rPr lang="nl-NL" dirty="0" smtClean="0"/>
              <a:t>Difference between reality and our </a:t>
            </a:r>
            <a:r>
              <a:rPr lang="nl-NL" dirty="0"/>
              <a:t>r</a:t>
            </a:r>
            <a:r>
              <a:rPr lang="nl-NL" dirty="0" smtClean="0"/>
              <a:t>epresentation of reality.</a:t>
            </a:r>
          </a:p>
          <a:p>
            <a:endParaRPr lang="nl-NL" dirty="0"/>
          </a:p>
          <a:p>
            <a:pPr marL="0" indent="0">
              <a:buNone/>
            </a:pPr>
            <a:r>
              <a:rPr lang="nl-NL" dirty="0"/>
              <a:t>Example</a:t>
            </a:r>
          </a:p>
          <a:p>
            <a:pPr lvl="1"/>
            <a:r>
              <a:rPr lang="nl-NL" dirty="0"/>
              <a:t>Map says soil organic C = 30 g/kg at some location</a:t>
            </a:r>
          </a:p>
          <a:p>
            <a:pPr lvl="1"/>
            <a:r>
              <a:rPr lang="nl-NL" dirty="0"/>
              <a:t>True value = 45 g/kg</a:t>
            </a:r>
          </a:p>
          <a:p>
            <a:pPr lvl="1"/>
            <a:r>
              <a:rPr lang="nl-NL" dirty="0"/>
              <a:t>Error = 45 – 30 = 15 g/kg</a:t>
            </a:r>
          </a:p>
          <a:p>
            <a:endParaRPr lang="nl-NL" dirty="0" smtClean="0"/>
          </a:p>
        </p:txBody>
      </p:sp>
    </p:spTree>
    <p:extLst>
      <p:ext uri="{BB962C8B-B14F-4D97-AF65-F5344CB8AC3E}">
        <p14:creationId xmlns:p14="http://schemas.microsoft.com/office/powerpoint/2010/main" val="238582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Error</a:t>
            </a:r>
            <a:endParaRPr lang="en-US" dirty="0"/>
          </a:p>
        </p:txBody>
      </p:sp>
      <p:sp>
        <p:nvSpPr>
          <p:cNvPr id="3" name="Content Placeholder 2"/>
          <p:cNvSpPr>
            <a:spLocks noGrp="1"/>
          </p:cNvSpPr>
          <p:nvPr>
            <p:ph idx="1"/>
          </p:nvPr>
        </p:nvSpPr>
        <p:spPr/>
        <p:txBody>
          <a:bodyPr/>
          <a:lstStyle/>
          <a:p>
            <a:r>
              <a:rPr lang="nl-NL" dirty="0" smtClean="0"/>
              <a:t>We usually do not know the error, but </a:t>
            </a:r>
            <a:r>
              <a:rPr lang="nl-NL" dirty="0"/>
              <a:t>in many cases we do know </a:t>
            </a:r>
            <a:r>
              <a:rPr lang="nl-NL" dirty="0" smtClean="0"/>
              <a:t>something:</a:t>
            </a:r>
            <a:endParaRPr lang="nl-NL" dirty="0"/>
          </a:p>
          <a:p>
            <a:pPr lvl="1"/>
            <a:r>
              <a:rPr lang="nl-NL" dirty="0"/>
              <a:t>We may know that the error has equal chance of being positive or </a:t>
            </a:r>
            <a:r>
              <a:rPr lang="nl-NL" dirty="0" smtClean="0"/>
              <a:t>negative</a:t>
            </a:r>
            <a:endParaRPr lang="nl-NL" dirty="0"/>
          </a:p>
          <a:p>
            <a:pPr lvl="1"/>
            <a:r>
              <a:rPr lang="nl-NL" dirty="0"/>
              <a:t>We may know that it is unlikely that the absolute value of the error is greater than a given threshold</a:t>
            </a:r>
          </a:p>
          <a:p>
            <a:r>
              <a:rPr lang="nl-NL" dirty="0"/>
              <a:t>In other words, we are uncertain about the true value but not completely ignorant</a:t>
            </a:r>
            <a:endParaRPr lang="en-GB" dirty="0"/>
          </a:p>
          <a:p>
            <a:pPr lvl="1"/>
            <a:endParaRPr lang="nl-NL"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0289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Accuracy and Precision</a:t>
            </a:r>
            <a:endParaRPr lang="en-GB" dirty="0"/>
          </a:p>
        </p:txBody>
      </p:sp>
      <p:sp>
        <p:nvSpPr>
          <p:cNvPr id="3" name="Content Placeholder 2"/>
          <p:cNvSpPr>
            <a:spLocks noGrp="1"/>
          </p:cNvSpPr>
          <p:nvPr>
            <p:ph idx="1"/>
          </p:nvPr>
        </p:nvSpPr>
        <p:spPr/>
        <p:txBody>
          <a:bodyPr/>
          <a:lstStyle/>
          <a:p>
            <a:r>
              <a:rPr lang="nl-NL" dirty="0" smtClean="0"/>
              <a:t>Accuracy</a:t>
            </a:r>
          </a:p>
          <a:p>
            <a:pPr lvl="1"/>
            <a:r>
              <a:rPr lang="nl-NL" dirty="0"/>
              <a:t>D</a:t>
            </a:r>
            <a:r>
              <a:rPr lang="nl-NL" dirty="0" smtClean="0"/>
              <a:t>egree to which a representation of reality is close to reality (</a:t>
            </a:r>
            <a:r>
              <a:rPr lang="nl-NL" dirty="0" smtClean="0">
                <a:sym typeface="Symbol" panose="05050102010706020507" pitchFamily="18" charset="2"/>
              </a:rPr>
              <a:t> </a:t>
            </a:r>
            <a:r>
              <a:rPr lang="nl-NL" dirty="0" smtClean="0">
                <a:sym typeface="Symbol"/>
              </a:rPr>
              <a:t>inverse of error)</a:t>
            </a:r>
          </a:p>
          <a:p>
            <a:r>
              <a:rPr lang="nl-NL" dirty="0" smtClean="0">
                <a:sym typeface="Symbol"/>
              </a:rPr>
              <a:t>Precision</a:t>
            </a:r>
          </a:p>
          <a:p>
            <a:pPr lvl="1"/>
            <a:r>
              <a:rPr lang="en-GB" dirty="0" smtClean="0"/>
              <a:t>Degree to which repeated measurements under unchanged conditions show the same results </a:t>
            </a:r>
            <a:endParaRPr lang="en-GB" dirty="0"/>
          </a:p>
        </p:txBody>
      </p:sp>
    </p:spTree>
    <p:extLst>
      <p:ext uri="{BB962C8B-B14F-4D97-AF65-F5344CB8AC3E}">
        <p14:creationId xmlns:p14="http://schemas.microsoft.com/office/powerpoint/2010/main" val="156354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5562600" y="1754819"/>
            <a:ext cx="2207581" cy="2207581"/>
            <a:chOff x="4267200" y="1409700"/>
            <a:chExt cx="2743200" cy="2743200"/>
          </a:xfrm>
        </p:grpSpPr>
        <p:sp>
          <p:nvSpPr>
            <p:cNvPr id="5" name="Oval 4"/>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a:grpSpLocks noChangeAspect="1"/>
          </p:cNvGrpSpPr>
          <p:nvPr/>
        </p:nvGrpSpPr>
        <p:grpSpPr>
          <a:xfrm>
            <a:off x="2288219" y="1754819"/>
            <a:ext cx="2207581" cy="2207581"/>
            <a:chOff x="4267200" y="1409700"/>
            <a:chExt cx="2743200" cy="2743200"/>
          </a:xfrm>
        </p:grpSpPr>
        <p:sp>
          <p:nvSpPr>
            <p:cNvPr id="11" name="Oval 10"/>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Multiply 13"/>
          <p:cNvSpPr>
            <a:spLocks noChangeAspect="1"/>
          </p:cNvSpPr>
          <p:nvPr/>
        </p:nvSpPr>
        <p:spPr>
          <a:xfrm>
            <a:off x="6979851" y="289765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ultiply 15"/>
          <p:cNvSpPr>
            <a:spLocks noChangeAspect="1"/>
          </p:cNvSpPr>
          <p:nvPr/>
        </p:nvSpPr>
        <p:spPr>
          <a:xfrm>
            <a:off x="7123542" y="2989087"/>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ultiply 16"/>
          <p:cNvSpPr>
            <a:spLocks noChangeAspect="1"/>
          </p:cNvSpPr>
          <p:nvPr/>
        </p:nvSpPr>
        <p:spPr>
          <a:xfrm>
            <a:off x="6947191" y="314366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ultiply 17"/>
          <p:cNvSpPr>
            <a:spLocks noChangeAspect="1"/>
          </p:cNvSpPr>
          <p:nvPr/>
        </p:nvSpPr>
        <p:spPr>
          <a:xfrm>
            <a:off x="7145313" y="286281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ultiply 18"/>
          <p:cNvSpPr>
            <a:spLocks noChangeAspect="1"/>
          </p:cNvSpPr>
          <p:nvPr/>
        </p:nvSpPr>
        <p:spPr>
          <a:xfrm>
            <a:off x="6870990" y="300650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ultiply 19"/>
          <p:cNvSpPr>
            <a:spLocks noChangeAspect="1"/>
          </p:cNvSpPr>
          <p:nvPr/>
        </p:nvSpPr>
        <p:spPr>
          <a:xfrm>
            <a:off x="7097412" y="311754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a:grpSpLocks noChangeAspect="1"/>
          </p:cNvGrpSpPr>
          <p:nvPr/>
        </p:nvGrpSpPr>
        <p:grpSpPr>
          <a:xfrm>
            <a:off x="5562600" y="4236720"/>
            <a:ext cx="2207581" cy="2207581"/>
            <a:chOff x="4267200" y="1409700"/>
            <a:chExt cx="2743200" cy="2743200"/>
          </a:xfrm>
        </p:grpSpPr>
        <p:sp>
          <p:nvSpPr>
            <p:cNvPr id="22" name="Oval 21"/>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a:grpSpLocks noChangeAspect="1"/>
          </p:cNvGrpSpPr>
          <p:nvPr/>
        </p:nvGrpSpPr>
        <p:grpSpPr>
          <a:xfrm>
            <a:off x="2288219" y="4236720"/>
            <a:ext cx="2207581" cy="2207581"/>
            <a:chOff x="4267200" y="1409700"/>
            <a:chExt cx="2743200" cy="2743200"/>
          </a:xfrm>
        </p:grpSpPr>
        <p:sp>
          <p:nvSpPr>
            <p:cNvPr id="26" name="Oval 25"/>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Multiply 28"/>
          <p:cNvSpPr>
            <a:spLocks noChangeAspect="1"/>
          </p:cNvSpPr>
          <p:nvPr/>
        </p:nvSpPr>
        <p:spPr>
          <a:xfrm>
            <a:off x="3259528" y="262785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ultiply 29"/>
          <p:cNvSpPr>
            <a:spLocks noChangeAspect="1"/>
          </p:cNvSpPr>
          <p:nvPr/>
        </p:nvSpPr>
        <p:spPr>
          <a:xfrm>
            <a:off x="3466594" y="276458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ultiply 30"/>
          <p:cNvSpPr>
            <a:spLocks noChangeAspect="1"/>
          </p:cNvSpPr>
          <p:nvPr/>
        </p:nvSpPr>
        <p:spPr>
          <a:xfrm>
            <a:off x="3226868" y="287387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ultiply 31"/>
          <p:cNvSpPr>
            <a:spLocks noChangeAspect="1"/>
          </p:cNvSpPr>
          <p:nvPr/>
        </p:nvSpPr>
        <p:spPr>
          <a:xfrm>
            <a:off x="3424990" y="259301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p:cNvSpPr>
            <a:spLocks noChangeAspect="1"/>
          </p:cNvSpPr>
          <p:nvPr/>
        </p:nvSpPr>
        <p:spPr>
          <a:xfrm>
            <a:off x="3150667" y="273671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ultiply 33"/>
          <p:cNvSpPr>
            <a:spLocks noChangeAspect="1"/>
          </p:cNvSpPr>
          <p:nvPr/>
        </p:nvSpPr>
        <p:spPr>
          <a:xfrm>
            <a:off x="3377089" y="28477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ultiply 34"/>
          <p:cNvSpPr>
            <a:spLocks noChangeAspect="1"/>
          </p:cNvSpPr>
          <p:nvPr/>
        </p:nvSpPr>
        <p:spPr>
          <a:xfrm>
            <a:off x="3246884" y="50703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ultiply 35"/>
          <p:cNvSpPr>
            <a:spLocks noChangeAspect="1"/>
          </p:cNvSpPr>
          <p:nvPr/>
        </p:nvSpPr>
        <p:spPr>
          <a:xfrm>
            <a:off x="3438980" y="52989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ultiply 36"/>
          <p:cNvSpPr>
            <a:spLocks noChangeAspect="1"/>
          </p:cNvSpPr>
          <p:nvPr/>
        </p:nvSpPr>
        <p:spPr>
          <a:xfrm>
            <a:off x="3022168" y="549022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ultiply 37"/>
          <p:cNvSpPr>
            <a:spLocks noChangeAspect="1"/>
          </p:cNvSpPr>
          <p:nvPr/>
        </p:nvSpPr>
        <p:spPr>
          <a:xfrm>
            <a:off x="3667580" y="49637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ultiply 38"/>
          <p:cNvSpPr>
            <a:spLocks noChangeAspect="1"/>
          </p:cNvSpPr>
          <p:nvPr/>
        </p:nvSpPr>
        <p:spPr>
          <a:xfrm>
            <a:off x="3057605" y="494418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ultiply 39"/>
          <p:cNvSpPr>
            <a:spLocks noChangeAspect="1"/>
          </p:cNvSpPr>
          <p:nvPr/>
        </p:nvSpPr>
        <p:spPr>
          <a:xfrm>
            <a:off x="3364445" y="55733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ultiply 52"/>
          <p:cNvSpPr>
            <a:spLocks noChangeAspect="1"/>
          </p:cNvSpPr>
          <p:nvPr/>
        </p:nvSpPr>
        <p:spPr>
          <a:xfrm>
            <a:off x="7365457" y="49969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ultiply 53"/>
          <p:cNvSpPr>
            <a:spLocks noChangeAspect="1"/>
          </p:cNvSpPr>
          <p:nvPr/>
        </p:nvSpPr>
        <p:spPr>
          <a:xfrm>
            <a:off x="7308838" y="5595312"/>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ultiply 54"/>
          <p:cNvSpPr>
            <a:spLocks noChangeAspect="1"/>
          </p:cNvSpPr>
          <p:nvPr/>
        </p:nvSpPr>
        <p:spPr>
          <a:xfrm>
            <a:off x="6846875" y="577247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ultiply 55"/>
          <p:cNvSpPr>
            <a:spLocks noChangeAspect="1"/>
          </p:cNvSpPr>
          <p:nvPr/>
        </p:nvSpPr>
        <p:spPr>
          <a:xfrm>
            <a:off x="7685075" y="53904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ultiply 56"/>
          <p:cNvSpPr>
            <a:spLocks noChangeAspect="1"/>
          </p:cNvSpPr>
          <p:nvPr/>
        </p:nvSpPr>
        <p:spPr>
          <a:xfrm>
            <a:off x="6999275" y="52685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ultiply 57"/>
          <p:cNvSpPr>
            <a:spLocks noChangeAspect="1"/>
          </p:cNvSpPr>
          <p:nvPr/>
        </p:nvSpPr>
        <p:spPr>
          <a:xfrm>
            <a:off x="7381940" y="60000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542792" y="1046032"/>
            <a:ext cx="1466941" cy="523220"/>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Accurate</a:t>
            </a:r>
            <a:endParaRPr lang="en-US" sz="2800" dirty="0">
              <a:effectLst>
                <a:outerShdw blurRad="38100" dist="38100" dir="2700000" algn="tl">
                  <a:srgbClr val="000000">
                    <a:alpha val="43137"/>
                  </a:srgbClr>
                </a:outerShdw>
              </a:effectLst>
            </a:endParaRPr>
          </a:p>
        </p:txBody>
      </p:sp>
      <p:sp>
        <p:nvSpPr>
          <p:cNvPr id="60" name="TextBox 59"/>
          <p:cNvSpPr txBox="1"/>
          <p:nvPr/>
        </p:nvSpPr>
        <p:spPr>
          <a:xfrm>
            <a:off x="5694864" y="906759"/>
            <a:ext cx="1837811" cy="800219"/>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Inaccurate</a:t>
            </a:r>
          </a:p>
          <a:p>
            <a:pPr algn="ctr"/>
            <a:r>
              <a:rPr lang="en-US" dirty="0" smtClean="0">
                <a:effectLst>
                  <a:outerShdw blurRad="38100" dist="38100" dir="2700000" algn="tl">
                    <a:srgbClr val="000000">
                      <a:alpha val="43137"/>
                    </a:srgbClr>
                  </a:outerShdw>
                </a:effectLst>
              </a:rPr>
              <a:t>(systematic error)</a:t>
            </a:r>
            <a:endParaRPr lang="en-US" dirty="0">
              <a:effectLst>
                <a:outerShdw blurRad="38100" dist="38100" dir="2700000" algn="tl">
                  <a:srgbClr val="000000">
                    <a:alpha val="43137"/>
                  </a:srgbClr>
                </a:outerShdw>
              </a:effectLst>
            </a:endParaRPr>
          </a:p>
        </p:txBody>
      </p:sp>
      <p:sp>
        <p:nvSpPr>
          <p:cNvPr id="61" name="TextBox 60"/>
          <p:cNvSpPr txBox="1"/>
          <p:nvPr/>
        </p:nvSpPr>
        <p:spPr>
          <a:xfrm>
            <a:off x="1646536" y="2281575"/>
            <a:ext cx="615553" cy="1129540"/>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Precise</a:t>
            </a:r>
            <a:endParaRPr lang="en-US" sz="2800" dirty="0">
              <a:effectLst>
                <a:outerShdw blurRad="38100" dist="38100" dir="2700000" algn="tl">
                  <a:srgbClr val="000000">
                    <a:alpha val="43137"/>
                  </a:srgbClr>
                </a:outerShdw>
              </a:effectLst>
            </a:endParaRPr>
          </a:p>
        </p:txBody>
      </p:sp>
      <p:sp>
        <p:nvSpPr>
          <p:cNvPr id="62" name="TextBox 61"/>
          <p:cNvSpPr txBox="1"/>
          <p:nvPr/>
        </p:nvSpPr>
        <p:spPr>
          <a:xfrm>
            <a:off x="1377647" y="4276052"/>
            <a:ext cx="892552" cy="2128916"/>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Imprecise</a:t>
            </a:r>
          </a:p>
          <a:p>
            <a:pPr algn="ctr"/>
            <a:r>
              <a:rPr lang="en-US" dirty="0" smtClean="0">
                <a:effectLst>
                  <a:outerShdw blurRad="38100" dist="38100" dir="2700000" algn="tl">
                    <a:srgbClr val="000000">
                      <a:alpha val="43137"/>
                    </a:srgbClr>
                  </a:outerShdw>
                </a:effectLst>
              </a:rPr>
              <a:t>(reproducibility error)</a:t>
            </a:r>
            <a:endParaRPr lang="en-US" dirty="0">
              <a:effectLst>
                <a:outerShdw blurRad="38100" dist="38100" dir="2700000" algn="tl">
                  <a:srgbClr val="000000">
                    <a:alpha val="43137"/>
                  </a:srgbClr>
                </a:outerShdw>
              </a:effectLst>
            </a:endParaRPr>
          </a:p>
        </p:txBody>
      </p:sp>
      <p:sp>
        <p:nvSpPr>
          <p:cNvPr id="64" name="TextBox 63"/>
          <p:cNvSpPr txBox="1"/>
          <p:nvPr/>
        </p:nvSpPr>
        <p:spPr>
          <a:xfrm>
            <a:off x="3920365" y="236507"/>
            <a:ext cx="1894558" cy="646331"/>
          </a:xfrm>
          <a:prstGeom prst="rect">
            <a:avLst/>
          </a:prstGeom>
          <a:noFill/>
        </p:spPr>
        <p:txBody>
          <a:bodyPr wrap="none" rtlCol="0">
            <a:spAutoFit/>
          </a:bodyPr>
          <a:lstStyle/>
          <a:p>
            <a:pPr algn="ctr"/>
            <a:r>
              <a:rPr lang="en-US" sz="3600" b="1" u="sng" dirty="0" smtClean="0">
                <a:effectLst>
                  <a:outerShdw blurRad="38100" dist="38100" dir="2700000" algn="tl">
                    <a:srgbClr val="000000">
                      <a:alpha val="43137"/>
                    </a:srgbClr>
                  </a:outerShdw>
                </a:effectLst>
              </a:rPr>
              <a:t>Accuracy</a:t>
            </a:r>
            <a:endParaRPr lang="en-US" sz="3600" b="1" u="sng" dirty="0">
              <a:effectLst>
                <a:outerShdw blurRad="38100" dist="38100" dir="2700000" algn="tl">
                  <a:srgbClr val="000000">
                    <a:alpha val="43137"/>
                  </a:srgbClr>
                </a:outerShdw>
              </a:effectLst>
            </a:endParaRPr>
          </a:p>
        </p:txBody>
      </p:sp>
      <p:sp>
        <p:nvSpPr>
          <p:cNvPr id="65" name="TextBox 64"/>
          <p:cNvSpPr txBox="1"/>
          <p:nvPr/>
        </p:nvSpPr>
        <p:spPr>
          <a:xfrm>
            <a:off x="510812" y="2719320"/>
            <a:ext cx="738664" cy="1831207"/>
          </a:xfrm>
          <a:prstGeom prst="rect">
            <a:avLst/>
          </a:prstGeom>
          <a:noFill/>
        </p:spPr>
        <p:txBody>
          <a:bodyPr vert="vert270" wrap="none" rtlCol="0">
            <a:spAutoFit/>
          </a:bodyPr>
          <a:lstStyle/>
          <a:p>
            <a:pPr algn="ctr"/>
            <a:r>
              <a:rPr lang="en-US" sz="3600" b="1" u="sng" dirty="0" smtClean="0">
                <a:effectLst>
                  <a:outerShdw blurRad="38100" dist="38100" dir="2700000" algn="tl">
                    <a:srgbClr val="000000">
                      <a:alpha val="43137"/>
                    </a:srgbClr>
                  </a:outerShdw>
                </a:effectLst>
              </a:rPr>
              <a:t>Precision</a:t>
            </a:r>
            <a:endParaRPr lang="en-US" sz="3600" b="1" u="sng"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62304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57250" y="1447800"/>
            <a:ext cx="7429500" cy="4717143"/>
          </a:xfrm>
          <a:prstGeom prst="rect">
            <a:avLst/>
          </a:prstGeom>
        </p:spPr>
      </p:pic>
      <p:sp>
        <p:nvSpPr>
          <p:cNvPr id="4" name="Title 3"/>
          <p:cNvSpPr>
            <a:spLocks noGrp="1"/>
          </p:cNvSpPr>
          <p:nvPr>
            <p:ph type="title"/>
          </p:nvPr>
        </p:nvSpPr>
        <p:spPr/>
        <p:txBody>
          <a:bodyPr/>
          <a:lstStyle/>
          <a:p>
            <a:r>
              <a:rPr lang="en-US" dirty="0" smtClean="0"/>
              <a:t>Classic Trade-off</a:t>
            </a:r>
            <a:endParaRPr lang="en-US" dirty="0"/>
          </a:p>
        </p:txBody>
      </p:sp>
      <p:sp>
        <p:nvSpPr>
          <p:cNvPr id="6" name="TextBox 5"/>
          <p:cNvSpPr txBox="1"/>
          <p:nvPr/>
        </p:nvSpPr>
        <p:spPr>
          <a:xfrm>
            <a:off x="3516198" y="6388784"/>
            <a:ext cx="2111604" cy="369332"/>
          </a:xfrm>
          <a:prstGeom prst="rect">
            <a:avLst/>
          </a:prstGeom>
          <a:noFill/>
        </p:spPr>
        <p:txBody>
          <a:bodyPr wrap="none" rtlCol="0">
            <a:spAutoFit/>
          </a:bodyPr>
          <a:lstStyle/>
          <a:p>
            <a:r>
              <a:rPr lang="en-US" dirty="0" err="1" smtClean="0"/>
              <a:t>Fortmann</a:t>
            </a:r>
            <a:r>
              <a:rPr lang="en-US" dirty="0" smtClean="0"/>
              <a:t>-Roe, 2012</a:t>
            </a:r>
            <a:endParaRPr lang="en-US" dirty="0"/>
          </a:p>
        </p:txBody>
      </p:sp>
    </p:spTree>
    <p:extLst>
      <p:ext uri="{BB962C8B-B14F-4D97-AF65-F5344CB8AC3E}">
        <p14:creationId xmlns:p14="http://schemas.microsoft.com/office/powerpoint/2010/main" val="18605310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Uncertainty</a:t>
            </a:r>
          </a:p>
        </p:txBody>
      </p:sp>
      <p:sp>
        <p:nvSpPr>
          <p:cNvPr id="36867" name="Rectangle 3"/>
          <p:cNvSpPr>
            <a:spLocks noGrp="1" noChangeArrowheads="1"/>
          </p:cNvSpPr>
          <p:nvPr>
            <p:ph idx="1"/>
          </p:nvPr>
        </p:nvSpPr>
        <p:spPr>
          <a:xfrm>
            <a:off x="457200" y="1219200"/>
            <a:ext cx="8229600" cy="5410200"/>
          </a:xfrm>
        </p:spPr>
        <p:txBody>
          <a:bodyPr>
            <a:normAutofit/>
          </a:bodyPr>
          <a:lstStyle/>
          <a:p>
            <a:pPr>
              <a:spcAft>
                <a:spcPts val="600"/>
              </a:spcAft>
            </a:pPr>
            <a:r>
              <a:rPr lang="en-US" sz="2600" dirty="0" smtClean="0"/>
              <a:t>Uncertainty arises when we are not sure about the ‘true’ state of the environment; it is an expression of confidence based on limited knowledge</a:t>
            </a:r>
          </a:p>
          <a:p>
            <a:pPr>
              <a:spcAft>
                <a:spcPts val="600"/>
              </a:spcAft>
            </a:pPr>
            <a:r>
              <a:rPr lang="en-US" sz="2600" dirty="0" smtClean="0"/>
              <a:t>Uncertainty is an </a:t>
            </a:r>
            <a:r>
              <a:rPr lang="en-US" sz="2600" b="1" dirty="0" smtClean="0">
                <a:solidFill>
                  <a:srgbClr val="FFCC00"/>
                </a:solidFill>
              </a:rPr>
              <a:t>acknowledgement of error</a:t>
            </a:r>
            <a:r>
              <a:rPr lang="en-US" sz="2600" dirty="0" smtClean="0"/>
              <a:t>: we are aware that our representation of reality may differ from reality and express this by being uncertain</a:t>
            </a:r>
          </a:p>
          <a:p>
            <a:pPr>
              <a:spcAft>
                <a:spcPts val="600"/>
              </a:spcAft>
            </a:pPr>
            <a:r>
              <a:rPr lang="en-US" sz="2600" dirty="0" smtClean="0"/>
              <a:t>Uncertainty is </a:t>
            </a:r>
            <a:r>
              <a:rPr lang="en-US" sz="2600" b="1" dirty="0" smtClean="0">
                <a:solidFill>
                  <a:srgbClr val="FFCC00"/>
                </a:solidFill>
              </a:rPr>
              <a:t>subjective</a:t>
            </a:r>
            <a:r>
              <a:rPr lang="en-US" sz="2600" dirty="0" smtClean="0"/>
              <a:t>; one person can be more uncertain than another</a:t>
            </a:r>
          </a:p>
          <a:p>
            <a:pPr>
              <a:spcAft>
                <a:spcPts val="600"/>
              </a:spcAft>
            </a:pPr>
            <a:r>
              <a:rPr lang="en-US" sz="2600" dirty="0" smtClean="0"/>
              <a:t>In the presence of uncertainty, </a:t>
            </a:r>
            <a:r>
              <a:rPr lang="en-US" sz="2600" b="1" dirty="0" smtClean="0">
                <a:solidFill>
                  <a:srgbClr val="FFCC00"/>
                </a:solidFill>
              </a:rPr>
              <a:t>we cannot identify a true ‘reality’</a:t>
            </a:r>
            <a:r>
              <a:rPr lang="en-US" sz="2600" dirty="0" smtClean="0"/>
              <a:t>.  But perhaps we can identify all possible realities and a probability for each one.</a:t>
            </a:r>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95857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fade">
                                      <p:cBhvr>
                                        <p:cTn id="7" dur="500"/>
                                        <p:tgtEl>
                                          <p:spTgt spid="368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fade">
                                      <p:cBhvr>
                                        <p:cTn id="12" dur="500"/>
                                        <p:tgtEl>
                                          <p:spTgt spid="368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fade">
                                      <p:cBhvr>
                                        <p:cTn id="17" dur="500"/>
                                        <p:tgtEl>
                                          <p:spTgt spid="368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fade">
                                      <p:cBhvr>
                                        <p:cTn id="22" dur="500"/>
                                        <p:tgtEl>
                                          <p:spTgt spid="368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61&quot;&gt;&lt;/object&gt;&lt;object type=&quot;2&quot; unique_id=&quot;10062&quot;&gt;&lt;object type=&quot;3&quot; unique_id=&quot;10063&quot;&gt;&lt;property id=&quot;20148&quot; value=&quot;5&quot;/&gt;&lt;property id=&quot;20300&quot; value=&quot;Slide 1 - &amp;quot;Module 3 &amp;#x0D;&amp;#x0A;Data Characteristics&amp;quot;&quot;/&gt;&lt;property id=&quot;20307&quot; value=&quot;258&quot;/&gt;&lt;/object&gt;&lt;object type=&quot;3&quot; unique_id=&quot;10064&quot;&gt;&lt;property id=&quot;20148&quot; value=&quot;5&quot;/&gt;&lt;property id=&quot;20300&quot; value=&quot;Slide 2 - &amp;quot;Types of data used in DSM&amp;quot;&quot;/&gt;&lt;property id=&quot;20307&quot; value=&quot;259&quot;/&gt;&lt;/object&gt;&lt;object type=&quot;3&quot; unique_id=&quot;10065&quot;&gt;&lt;property id=&quot;20148&quot; value=&quot;5&quot;/&gt;&lt;property id=&quot;20300&quot; value=&quot;Slide 3 - &amp;quot;Types of data used in DSM&amp;quot;&quot;/&gt;&lt;property id=&quot;20307&quot; value=&quot;260&quot;/&gt;&lt;/object&gt;&lt;object type=&quot;3&quot; unique_id=&quot;10106&quot;&gt;&lt;property id=&quot;20148&quot; value=&quot;5&quot;/&gt;&lt;property id=&quot;20300&quot; value=&quot;Slide 4 - &amp;quot;Characteristics of Remotely Sensed Data&amp;quot;&quot;/&gt;&lt;property id=&quot;20307&quot; value=&quot;263&quot;/&gt;&lt;/object&gt;&lt;object type=&quot;3&quot; unique_id=&quot;10107&quot;&gt;&lt;property id=&quot;20148&quot; value=&quot;5&quot;/&gt;&lt;property id=&quot;20300&quot; value=&quot;Slide 5 - &amp;quot;Raster, more than a pretty picture&amp;quot;&quot;/&gt;&lt;property id=&quot;20307&quot; value=&quot;264&quot;/&gt;&lt;/object&gt;&lt;object type=&quot;3&quot; unique_id=&quot;10152&quot;&gt;&lt;property id=&quot;20148&quot; value=&quot;5&quot;/&gt;&lt;property id=&quot;20300&quot; value=&quot;Slide 6 - &amp;quot;Polygon&amp;quot;&quot;/&gt;&lt;property id=&quot;20307&quot; value=&quot;265&quot;/&gt;&lt;/object&gt;&lt;object type=&quot;3&quot; unique_id=&quot;10153&quot;&gt;&lt;property id=&quot;20148&quot; value=&quot;5&quot;/&gt;&lt;property id=&quot;20300&quot; value=&quot;Slide 7 - &amp;quot;Rasters vs. Polygons&amp;quot;&quot;/&gt;&lt;property id=&quot;20307&quot; value=&quot;266&quot;/&gt;&lt;/object&gt;&lt;object type=&quot;3&quot; unique_id=&quot;10226&quot;&gt;&lt;property id=&quot;20148&quot; value=&quot;5&quot;/&gt;&lt;property id=&quot;20300&quot; value=&quot;Slide 8 - &amp;quot;Rasters vs. Polygons&amp;quot;&quot;/&gt;&lt;property id=&quot;20307&quot; value=&quot;267&quot;/&gt;&lt;/object&gt;&lt;object type=&quot;3&quot; unique_id=&quot;10227&quot;&gt;&lt;property id=&quot;20148&quot; value=&quot;5&quot;/&gt;&lt;property id=&quot;20300&quot; value=&quot;Slide 9 - &amp;quot;Types of Remote Sensing Data&amp;quot;&quot;/&gt;&lt;property id=&quot;20307&quot; value=&quot;268&quot;/&gt;&lt;/object&gt;&lt;object type=&quot;3&quot; unique_id=&quot;10327&quot;&gt;&lt;property id=&quot;20148&quot; value=&quot;5&quot;/&gt;&lt;property id=&quot;20300&quot; value=&quot;Slide 10 - &amp;quot;Spectral Data&amp;quot;&quot;/&gt;&lt;property id=&quot;20307&quot; value=&quot;269&quot;/&gt;&lt;/object&gt;&lt;object type=&quot;3&quot; unique_id=&quot;10328&quot;&gt;&lt;property id=&quot;20148&quot; value=&quot;5&quot;/&gt;&lt;property id=&quot;20300&quot; value=&quot;Slide 11 - &amp;quot;Lidar&amp;quot;&quot;/&gt;&lt;property id=&quot;20307&quot; value=&quot;270&quot;/&gt;&lt;/object&gt;&lt;object type=&quot;3&quot; unique_id=&quot;11862&quot;&gt;&lt;property id=&quot;20148&quot; value=&quot;5&quot;/&gt;&lt;property id=&quot;20300&quot; value=&quot;Slide 12 - &amp;quot;Lidar characteristics&amp;quot;&quot;/&gt;&lt;property id=&quot;20307&quot; value=&quot;271&quot;/&gt;&lt;/object&gt;&lt;object type=&quot;3&quot; unique_id=&quot;12003&quot;&gt;&lt;property id=&quot;20148&quot; value=&quot;5&quot;/&gt;&lt;property id=&quot;20300&quot; value=&quot;Slide 13 - &amp;quot;Knowledge Data&amp;quot;&quot;/&gt;&lt;property id=&quot;20307&quot; value=&quot;272&quot;/&gt;&lt;/object&gt;&lt;object type=&quot;3&quot; unique_id=&quot;12004&quot;&gt;&lt;property id=&quot;20148&quot; value=&quot;5&quot;/&gt;&lt;property id=&quot;20300&quot; value=&quot;Slide 14&quot;/&gt;&lt;property id=&quot;20307&quot; value=&quot;273&quot;/&gt;&lt;/object&gt;&lt;object type=&quot;3&quot; unique_id=&quot;12005&quot;&gt;&lt;property id=&quot;20148&quot; value=&quot;5&quot;/&gt;&lt;property id=&quot;20300&quot; value=&quot;Slide 15&quot;/&gt;&lt;property id=&quot;20307&quot; value=&quot;274&quot;/&gt;&lt;/object&gt;&lt;object type=&quot;3&quot; unique_id=&quot;12057&quot;&gt;&lt;property id=&quot;20148&quot; value=&quot;5&quot;/&gt;&lt;property id=&quot;20300&quot; value=&quot;Slide 16 - &amp;quot;Ground Truth Data&amp;quot;&quot;/&gt;&lt;property id=&quot;20307&quot; value=&quot;275&quot;/&gt;&lt;/object&gt;&lt;object type=&quot;3&quot; unique_id=&quot;12292&quot;&gt;&lt;property id=&quot;20148&quot; value=&quot;5&quot;/&gt;&lt;property id=&quot;20300&quot; value=&quot;Slide 17 - &amp;quot;Integration&amp;quot;&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2894</TotalTime>
  <Words>2157</Words>
  <Application>Microsoft Office PowerPoint</Application>
  <PresentationFormat>On-screen Show (4:3)</PresentationFormat>
  <Paragraphs>384</Paragraphs>
  <Slides>27</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Fira Sans Light</vt:lpstr>
      <vt:lpstr>Symbol</vt:lpstr>
      <vt:lpstr>Office Theme</vt:lpstr>
      <vt:lpstr>PowerPoint Presentation</vt:lpstr>
      <vt:lpstr>Outline</vt:lpstr>
      <vt:lpstr>Common Sources of Error </vt:lpstr>
      <vt:lpstr>Error</vt:lpstr>
      <vt:lpstr>Error</vt:lpstr>
      <vt:lpstr>Accuracy and Precision</vt:lpstr>
      <vt:lpstr>PowerPoint Presentation</vt:lpstr>
      <vt:lpstr>Classic Trade-off</vt:lpstr>
      <vt:lpstr>Uncertainty</vt:lpstr>
      <vt:lpstr>Validation</vt:lpstr>
      <vt:lpstr>Apparent Validation</vt:lpstr>
      <vt:lpstr>Apparent Validation</vt:lpstr>
      <vt:lpstr>Internal Validation</vt:lpstr>
      <vt:lpstr>Internal Validation</vt:lpstr>
      <vt:lpstr>Internal Validation</vt:lpstr>
      <vt:lpstr>Internal Validation</vt:lpstr>
      <vt:lpstr>Internal Validation</vt:lpstr>
      <vt:lpstr>Internal Validation – Assessing Error</vt:lpstr>
      <vt:lpstr>Internal Validation</vt:lpstr>
      <vt:lpstr>Internal Validation:  Confusion Matrix</vt:lpstr>
      <vt:lpstr>Confusion Matrix</vt:lpstr>
      <vt:lpstr>PowerPoint Presentation</vt:lpstr>
      <vt:lpstr>PowerPoint Presentation</vt:lpstr>
      <vt:lpstr>Example</vt:lpstr>
      <vt:lpstr>Example</vt:lpstr>
      <vt:lpstr>Confusion Matrix</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Data Characteristics</dc:title>
  <dc:creator>hwinzele</dc:creator>
  <cp:lastModifiedBy>Roecker, Stephen - NRCS, Indianapolis, IN</cp:lastModifiedBy>
  <cp:revision>143</cp:revision>
  <dcterms:created xsi:type="dcterms:W3CDTF">2012-01-13T01:03:07Z</dcterms:created>
  <dcterms:modified xsi:type="dcterms:W3CDTF">2017-03-10T20:01:55Z</dcterms:modified>
</cp:coreProperties>
</file>

<file path=docProps/thumbnail.jpeg>
</file>